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7" r:id="rId2"/>
    <p:sldId id="269" r:id="rId3"/>
    <p:sldId id="277" r:id="rId4"/>
    <p:sldId id="258" r:id="rId5"/>
    <p:sldId id="270" r:id="rId6"/>
    <p:sldId id="262" r:id="rId7"/>
    <p:sldId id="263" r:id="rId8"/>
    <p:sldId id="264" r:id="rId9"/>
    <p:sldId id="272" r:id="rId10"/>
    <p:sldId id="265" r:id="rId11"/>
    <p:sldId id="266" r:id="rId12"/>
    <p:sldId id="276" r:id="rId13"/>
    <p:sldId id="267" r:id="rId14"/>
    <p:sldId id="273" r:id="rId15"/>
    <p:sldId id="274" r:id="rId16"/>
    <p:sldId id="268" r:id="rId17"/>
  </p:sldIdLst>
  <p:sldSz cx="5759450" cy="3240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1388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730B3F-67D9-4C0F-8764-BE106DA7C989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32F23D7D-4429-427B-83F0-4C5EE08E62FD}">
      <dgm:prSet/>
      <dgm:spPr/>
      <dgm:t>
        <a:bodyPr/>
        <a:lstStyle/>
        <a:p>
          <a:pPr algn="ctr"/>
          <a:r>
            <a:rPr lang="en-GB" b="1" i="1" u="none" dirty="0">
              <a:latin typeface="Helvitica"/>
            </a:rPr>
            <a:t>Ray Tracing</a:t>
          </a:r>
          <a:endParaRPr lang="en-DE" b="1" i="1" u="none" dirty="0">
            <a:latin typeface="Helvitica"/>
          </a:endParaRPr>
        </a:p>
      </dgm:t>
    </dgm:pt>
    <dgm:pt modelId="{1C2A40A9-0A84-4C4D-B9EA-EF52B61CAEC4}" type="sibTrans" cxnId="{CE46865A-D75F-4DC5-9A99-4B69538DC323}">
      <dgm:prSet/>
      <dgm:spPr/>
      <dgm:t>
        <a:bodyPr/>
        <a:lstStyle/>
        <a:p>
          <a:endParaRPr lang="en-DE"/>
        </a:p>
      </dgm:t>
    </dgm:pt>
    <dgm:pt modelId="{0F91E0D6-F17A-45E3-A3D3-9EEF64DB512A}" type="parTrans" cxnId="{CE46865A-D75F-4DC5-9A99-4B69538DC323}">
      <dgm:prSet/>
      <dgm:spPr/>
      <dgm:t>
        <a:bodyPr/>
        <a:lstStyle/>
        <a:p>
          <a:endParaRPr lang="en-DE"/>
        </a:p>
      </dgm:t>
    </dgm:pt>
    <dgm:pt modelId="{E0A89F14-C12A-4130-8076-E8EAE8704693}" type="pres">
      <dgm:prSet presAssocID="{4E730B3F-67D9-4C0F-8764-BE106DA7C989}" presName="linear" presStyleCnt="0">
        <dgm:presLayoutVars>
          <dgm:animLvl val="lvl"/>
          <dgm:resizeHandles val="exact"/>
        </dgm:presLayoutVars>
      </dgm:prSet>
      <dgm:spPr/>
    </dgm:pt>
    <dgm:pt modelId="{934AD711-31A5-43AF-98D9-E102CB184B78}" type="pres">
      <dgm:prSet presAssocID="{32F23D7D-4429-427B-83F0-4C5EE08E62FD}" presName="parentText" presStyleLbl="node1" presStyleIdx="0" presStyleCnt="1" custLinFactNeighborX="24435" custLinFactNeighborY="-16006">
        <dgm:presLayoutVars>
          <dgm:chMax val="0"/>
          <dgm:bulletEnabled val="1"/>
        </dgm:presLayoutVars>
      </dgm:prSet>
      <dgm:spPr/>
    </dgm:pt>
  </dgm:ptLst>
  <dgm:cxnLst>
    <dgm:cxn modelId="{CE46865A-D75F-4DC5-9A99-4B69538DC323}" srcId="{4E730B3F-67D9-4C0F-8764-BE106DA7C989}" destId="{32F23D7D-4429-427B-83F0-4C5EE08E62FD}" srcOrd="0" destOrd="0" parTransId="{0F91E0D6-F17A-45E3-A3D3-9EEF64DB512A}" sibTransId="{1C2A40A9-0A84-4C4D-B9EA-EF52B61CAEC4}"/>
    <dgm:cxn modelId="{49A46F99-1992-4E1B-A5FF-142B8CA74435}" type="presOf" srcId="{4E730B3F-67D9-4C0F-8764-BE106DA7C989}" destId="{E0A89F14-C12A-4130-8076-E8EAE8704693}" srcOrd="0" destOrd="0" presId="urn:microsoft.com/office/officeart/2005/8/layout/vList2"/>
    <dgm:cxn modelId="{D39FFEC0-645E-403C-A32A-A0C5C18CEE2B}" type="presOf" srcId="{32F23D7D-4429-427B-83F0-4C5EE08E62FD}" destId="{934AD711-31A5-43AF-98D9-E102CB184B78}" srcOrd="0" destOrd="0" presId="urn:microsoft.com/office/officeart/2005/8/layout/vList2"/>
    <dgm:cxn modelId="{03CEBB7B-4485-4275-ADD0-2AECCCDFDF8B}" type="presParOf" srcId="{E0A89F14-C12A-4130-8076-E8EAE8704693}" destId="{934AD711-31A5-43AF-98D9-E102CB184B7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730B3F-67D9-4C0F-8764-BE106DA7C989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32F23D7D-4429-427B-83F0-4C5EE08E62FD}">
      <dgm:prSet/>
      <dgm:spPr/>
      <dgm:t>
        <a:bodyPr/>
        <a:lstStyle/>
        <a:p>
          <a:pPr algn="ctr"/>
          <a:r>
            <a:rPr lang="en-GB" b="1" i="1" u="none" dirty="0">
              <a:latin typeface="Helvitica"/>
            </a:rPr>
            <a:t>Path Tracing Algorithm</a:t>
          </a:r>
          <a:endParaRPr lang="en-DE" b="1" i="1" u="none" dirty="0">
            <a:latin typeface="Helvitica"/>
          </a:endParaRPr>
        </a:p>
      </dgm:t>
    </dgm:pt>
    <dgm:pt modelId="{1C2A40A9-0A84-4C4D-B9EA-EF52B61CAEC4}" type="sibTrans" cxnId="{CE46865A-D75F-4DC5-9A99-4B69538DC323}">
      <dgm:prSet/>
      <dgm:spPr/>
      <dgm:t>
        <a:bodyPr/>
        <a:lstStyle/>
        <a:p>
          <a:endParaRPr lang="en-DE"/>
        </a:p>
      </dgm:t>
    </dgm:pt>
    <dgm:pt modelId="{0F91E0D6-F17A-45E3-A3D3-9EEF64DB512A}" type="parTrans" cxnId="{CE46865A-D75F-4DC5-9A99-4B69538DC323}">
      <dgm:prSet/>
      <dgm:spPr/>
      <dgm:t>
        <a:bodyPr/>
        <a:lstStyle/>
        <a:p>
          <a:endParaRPr lang="en-DE"/>
        </a:p>
      </dgm:t>
    </dgm:pt>
    <dgm:pt modelId="{E0A89F14-C12A-4130-8076-E8EAE8704693}" type="pres">
      <dgm:prSet presAssocID="{4E730B3F-67D9-4C0F-8764-BE106DA7C989}" presName="linear" presStyleCnt="0">
        <dgm:presLayoutVars>
          <dgm:animLvl val="lvl"/>
          <dgm:resizeHandles val="exact"/>
        </dgm:presLayoutVars>
      </dgm:prSet>
      <dgm:spPr/>
    </dgm:pt>
    <dgm:pt modelId="{934AD711-31A5-43AF-98D9-E102CB184B78}" type="pres">
      <dgm:prSet presAssocID="{32F23D7D-4429-427B-83F0-4C5EE08E62FD}" presName="parentText" presStyleLbl="node1" presStyleIdx="0" presStyleCnt="1" custLinFactNeighborX="24435" custLinFactNeighborY="-16006">
        <dgm:presLayoutVars>
          <dgm:chMax val="0"/>
          <dgm:bulletEnabled val="1"/>
        </dgm:presLayoutVars>
      </dgm:prSet>
      <dgm:spPr/>
    </dgm:pt>
  </dgm:ptLst>
  <dgm:cxnLst>
    <dgm:cxn modelId="{CE46865A-D75F-4DC5-9A99-4B69538DC323}" srcId="{4E730B3F-67D9-4C0F-8764-BE106DA7C989}" destId="{32F23D7D-4429-427B-83F0-4C5EE08E62FD}" srcOrd="0" destOrd="0" parTransId="{0F91E0D6-F17A-45E3-A3D3-9EEF64DB512A}" sibTransId="{1C2A40A9-0A84-4C4D-B9EA-EF52B61CAEC4}"/>
    <dgm:cxn modelId="{49A46F99-1992-4E1B-A5FF-142B8CA74435}" type="presOf" srcId="{4E730B3F-67D9-4C0F-8764-BE106DA7C989}" destId="{E0A89F14-C12A-4130-8076-E8EAE8704693}" srcOrd="0" destOrd="0" presId="urn:microsoft.com/office/officeart/2005/8/layout/vList2"/>
    <dgm:cxn modelId="{D39FFEC0-645E-403C-A32A-A0C5C18CEE2B}" type="presOf" srcId="{32F23D7D-4429-427B-83F0-4C5EE08E62FD}" destId="{934AD711-31A5-43AF-98D9-E102CB184B78}" srcOrd="0" destOrd="0" presId="urn:microsoft.com/office/officeart/2005/8/layout/vList2"/>
    <dgm:cxn modelId="{03CEBB7B-4485-4275-ADD0-2AECCCDFDF8B}" type="presParOf" srcId="{E0A89F14-C12A-4130-8076-E8EAE8704693}" destId="{934AD711-31A5-43AF-98D9-E102CB184B7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AD711-31A5-43AF-98D9-E102CB184B78}">
      <dsp:nvSpPr>
        <dsp:cNvPr id="0" name=""/>
        <dsp:cNvSpPr/>
      </dsp:nvSpPr>
      <dsp:spPr>
        <a:xfrm>
          <a:off x="0" y="0"/>
          <a:ext cx="1876471" cy="304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i="1" u="none" kern="1200" dirty="0">
              <a:latin typeface="Helvitica"/>
            </a:rPr>
            <a:t>Ray Tracing</a:t>
          </a:r>
          <a:endParaRPr lang="en-DE" sz="1300" b="1" i="1" u="none" kern="1200" dirty="0">
            <a:latin typeface="Helvitica"/>
          </a:endParaRPr>
        </a:p>
      </dsp:txBody>
      <dsp:txXfrm>
        <a:off x="14850" y="14850"/>
        <a:ext cx="1846771" cy="274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AD711-31A5-43AF-98D9-E102CB184B78}">
      <dsp:nvSpPr>
        <dsp:cNvPr id="0" name=""/>
        <dsp:cNvSpPr/>
      </dsp:nvSpPr>
      <dsp:spPr>
        <a:xfrm>
          <a:off x="0" y="0"/>
          <a:ext cx="1876471" cy="2807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1" u="none" kern="1200" dirty="0">
              <a:latin typeface="Helvitica"/>
            </a:rPr>
            <a:t>Path Tracing Algorithm</a:t>
          </a:r>
          <a:endParaRPr lang="en-DE" sz="1200" b="1" i="1" u="none" kern="1200" dirty="0">
            <a:latin typeface="Helvitica"/>
          </a:endParaRPr>
        </a:p>
      </dsp:txBody>
      <dsp:txXfrm>
        <a:off x="13707" y="13707"/>
        <a:ext cx="1849057" cy="253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EF602-AF18-4EAF-A317-4DACF826A1AA}" type="datetimeFigureOut">
              <a:rPr lang="en-DE" smtClean="0"/>
              <a:t>01/28/2026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AD33C-DEDA-4B29-A656-63523444DCE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06108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1963" rtl="0" eaLnBrk="1" latinLnBrk="0" hangingPunct="1">
      <a:defRPr sz="567" kern="1200">
        <a:solidFill>
          <a:schemeClr val="tx1"/>
        </a:solidFill>
        <a:latin typeface="+mn-lt"/>
        <a:ea typeface="+mn-ea"/>
        <a:cs typeface="+mn-cs"/>
      </a:defRPr>
    </a:lvl1pPr>
    <a:lvl2pPr marL="215981" algn="l" defTabSz="431963" rtl="0" eaLnBrk="1" latinLnBrk="0" hangingPunct="1">
      <a:defRPr sz="567" kern="1200">
        <a:solidFill>
          <a:schemeClr val="tx1"/>
        </a:solidFill>
        <a:latin typeface="+mn-lt"/>
        <a:ea typeface="+mn-ea"/>
        <a:cs typeface="+mn-cs"/>
      </a:defRPr>
    </a:lvl2pPr>
    <a:lvl3pPr marL="431963" algn="l" defTabSz="431963" rtl="0" eaLnBrk="1" latinLnBrk="0" hangingPunct="1">
      <a:defRPr sz="567" kern="1200">
        <a:solidFill>
          <a:schemeClr val="tx1"/>
        </a:solidFill>
        <a:latin typeface="+mn-lt"/>
        <a:ea typeface="+mn-ea"/>
        <a:cs typeface="+mn-cs"/>
      </a:defRPr>
    </a:lvl3pPr>
    <a:lvl4pPr marL="647944" algn="l" defTabSz="431963" rtl="0" eaLnBrk="1" latinLnBrk="0" hangingPunct="1">
      <a:defRPr sz="567" kern="1200">
        <a:solidFill>
          <a:schemeClr val="tx1"/>
        </a:solidFill>
        <a:latin typeface="+mn-lt"/>
        <a:ea typeface="+mn-ea"/>
        <a:cs typeface="+mn-cs"/>
      </a:defRPr>
    </a:lvl4pPr>
    <a:lvl5pPr marL="863925" algn="l" defTabSz="431963" rtl="0" eaLnBrk="1" latinLnBrk="0" hangingPunct="1">
      <a:defRPr sz="567" kern="1200">
        <a:solidFill>
          <a:schemeClr val="tx1"/>
        </a:solidFill>
        <a:latin typeface="+mn-lt"/>
        <a:ea typeface="+mn-ea"/>
        <a:cs typeface="+mn-cs"/>
      </a:defRPr>
    </a:lvl5pPr>
    <a:lvl6pPr marL="1079906" algn="l" defTabSz="431963" rtl="0" eaLnBrk="1" latinLnBrk="0" hangingPunct="1">
      <a:defRPr sz="567" kern="1200">
        <a:solidFill>
          <a:schemeClr val="tx1"/>
        </a:solidFill>
        <a:latin typeface="+mn-lt"/>
        <a:ea typeface="+mn-ea"/>
        <a:cs typeface="+mn-cs"/>
      </a:defRPr>
    </a:lvl6pPr>
    <a:lvl7pPr marL="1295888" algn="l" defTabSz="431963" rtl="0" eaLnBrk="1" latinLnBrk="0" hangingPunct="1">
      <a:defRPr sz="567" kern="1200">
        <a:solidFill>
          <a:schemeClr val="tx1"/>
        </a:solidFill>
        <a:latin typeface="+mn-lt"/>
        <a:ea typeface="+mn-ea"/>
        <a:cs typeface="+mn-cs"/>
      </a:defRPr>
    </a:lvl7pPr>
    <a:lvl8pPr marL="1511869" algn="l" defTabSz="431963" rtl="0" eaLnBrk="1" latinLnBrk="0" hangingPunct="1">
      <a:defRPr sz="567" kern="1200">
        <a:solidFill>
          <a:schemeClr val="tx1"/>
        </a:solidFill>
        <a:latin typeface="+mn-lt"/>
        <a:ea typeface="+mn-ea"/>
        <a:cs typeface="+mn-cs"/>
      </a:defRPr>
    </a:lvl8pPr>
    <a:lvl9pPr marL="1727850" algn="l" defTabSz="431963" rtl="0" eaLnBrk="1" latinLnBrk="0" hangingPunct="1">
      <a:defRPr sz="56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AD33C-DEDA-4B29-A656-63523444DCE3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70816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2591E-03A0-9F82-1694-07A5F8945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65D912-7171-DC20-DDBA-3DCF0F5DD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D731CF-184D-ED4A-6F9E-6EDECCFD7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2BDFC-C7B3-7625-027C-E7FB60219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AD33C-DEDA-4B29-A656-63523444DCE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9684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AD33C-DEDA-4B29-A656-63523444DCE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6892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AD33C-DEDA-4B29-A656-63523444DCE3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732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57975" y="-2250"/>
            <a:ext cx="2369024" cy="3242338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3364" y="652019"/>
            <a:ext cx="4050616" cy="1236033"/>
          </a:xfrm>
        </p:spPr>
        <p:txBody>
          <a:bodyPr anchor="b">
            <a:normAutofit/>
          </a:bodyPr>
          <a:lstStyle>
            <a:lvl1pPr algn="r">
              <a:defRPr sz="2834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046" y="1888052"/>
            <a:ext cx="3300934" cy="656018"/>
          </a:xfrm>
        </p:spPr>
        <p:txBody>
          <a:bodyPr anchor="t">
            <a:normAutofit/>
          </a:bodyPr>
          <a:lstStyle>
            <a:lvl1pPr marL="0" indent="0" algn="r">
              <a:buNone/>
              <a:defRPr sz="992">
                <a:solidFill>
                  <a:schemeClr val="tx1"/>
                </a:solidFill>
              </a:defRPr>
            </a:lvl1pPr>
            <a:lvl2pPr marL="21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1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7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63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7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95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11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27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2567-5479-4E5A-9E9B-351128294BBF}" type="datetimeFigureOut">
              <a:rPr lang="en-DE" smtClean="0"/>
              <a:t>01/28/2026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9009" y="2779576"/>
            <a:ext cx="2042660" cy="172505"/>
          </a:xfrm>
        </p:spPr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D2AB-53E2-46C0-B322-D9F4152BF71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5565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183" y="2236060"/>
            <a:ext cx="4732797" cy="267758"/>
          </a:xfrm>
        </p:spPr>
        <p:txBody>
          <a:bodyPr anchor="b">
            <a:normAutofit/>
          </a:bodyPr>
          <a:lstStyle>
            <a:lvl1pPr algn="ctr">
              <a:defRPr sz="1134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27142" y="440380"/>
            <a:ext cx="3885902" cy="149530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756"/>
            </a:lvl1pPr>
            <a:lvl2pPr marL="215981" indent="0">
              <a:buNone/>
              <a:defRPr sz="756"/>
            </a:lvl2pPr>
            <a:lvl3pPr marL="431963" indent="0">
              <a:buNone/>
              <a:defRPr sz="756"/>
            </a:lvl3pPr>
            <a:lvl4pPr marL="647944" indent="0">
              <a:buNone/>
              <a:defRPr sz="756"/>
            </a:lvl4pPr>
            <a:lvl5pPr marL="863925" indent="0">
              <a:buNone/>
              <a:defRPr sz="756"/>
            </a:lvl5pPr>
            <a:lvl6pPr marL="1079906" indent="0">
              <a:buNone/>
              <a:defRPr sz="756"/>
            </a:lvl6pPr>
            <a:lvl7pPr marL="1295888" indent="0">
              <a:buNone/>
              <a:defRPr sz="756"/>
            </a:lvl7pPr>
            <a:lvl8pPr marL="1511869" indent="0">
              <a:buNone/>
              <a:defRPr sz="756"/>
            </a:lvl8pPr>
            <a:lvl9pPr marL="1727850" indent="0">
              <a:buNone/>
              <a:defRPr sz="7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1183" y="2503818"/>
            <a:ext cx="4732797" cy="233256"/>
          </a:xfrm>
        </p:spPr>
        <p:txBody>
          <a:bodyPr>
            <a:normAutofit/>
          </a:bodyPr>
          <a:lstStyle>
            <a:lvl1pPr marL="0" indent="0" algn="ctr">
              <a:buNone/>
              <a:defRPr sz="661"/>
            </a:lvl1pPr>
            <a:lvl2pPr marL="215981" indent="0">
              <a:buNone/>
              <a:defRPr sz="567"/>
            </a:lvl2pPr>
            <a:lvl3pPr marL="431963" indent="0">
              <a:buNone/>
              <a:defRPr sz="472"/>
            </a:lvl3pPr>
            <a:lvl4pPr marL="647944" indent="0">
              <a:buNone/>
              <a:defRPr sz="425"/>
            </a:lvl4pPr>
            <a:lvl5pPr marL="863925" indent="0">
              <a:buNone/>
              <a:defRPr sz="425"/>
            </a:lvl5pPr>
            <a:lvl6pPr marL="1079906" indent="0">
              <a:buNone/>
              <a:defRPr sz="425"/>
            </a:lvl6pPr>
            <a:lvl7pPr marL="1295888" indent="0">
              <a:buNone/>
              <a:defRPr sz="425"/>
            </a:lvl7pPr>
            <a:lvl8pPr marL="1511869" indent="0">
              <a:buNone/>
              <a:defRPr sz="425"/>
            </a:lvl8pPr>
            <a:lvl9pPr marL="1727850" indent="0">
              <a:buNone/>
              <a:defRPr sz="4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2567-5479-4E5A-9E9B-351128294BBF}" type="datetimeFigureOut">
              <a:rPr lang="en-DE" smtClean="0"/>
              <a:t>01/28/2026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D2AB-53E2-46C0-B322-D9F4152BF71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2992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183" y="324009"/>
            <a:ext cx="4732797" cy="1440039"/>
          </a:xfrm>
        </p:spPr>
        <p:txBody>
          <a:bodyPr anchor="ctr">
            <a:normAutofit/>
          </a:bodyPr>
          <a:lstStyle>
            <a:lvl1pPr algn="ctr">
              <a:defRPr sz="1512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183" y="2052056"/>
            <a:ext cx="4732798" cy="6840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945">
                <a:solidFill>
                  <a:schemeClr val="tx1"/>
                </a:solidFill>
              </a:defRPr>
            </a:lvl1pPr>
            <a:lvl2pPr marL="215981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2567-5479-4E5A-9E9B-351128294BBF}" type="datetimeFigureOut">
              <a:rPr lang="en-DE" smtClean="0"/>
              <a:t>01/28/2026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D2AB-53E2-46C0-B322-D9F4152BF71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5962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55177" y="407738"/>
            <a:ext cx="287973" cy="276280"/>
          </a:xfrm>
          <a:prstGeom prst="rect">
            <a:avLst/>
          </a:prstGeom>
        </p:spPr>
        <p:txBody>
          <a:bodyPr vert="horz" lIns="43196" tIns="21598" rIns="43196" bIns="215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377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46008" y="1332036"/>
            <a:ext cx="287973" cy="276280"/>
          </a:xfrm>
          <a:prstGeom prst="rect">
            <a:avLst/>
          </a:prstGeom>
        </p:spPr>
        <p:txBody>
          <a:bodyPr vert="horz" lIns="43196" tIns="21598" rIns="43196" bIns="215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3779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150" y="324009"/>
            <a:ext cx="4246844" cy="1296035"/>
          </a:xfrm>
        </p:spPr>
        <p:txBody>
          <a:bodyPr anchor="ctr">
            <a:normAutofit/>
          </a:bodyPr>
          <a:lstStyle>
            <a:lvl1pPr algn="ctr">
              <a:defRPr sz="1512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51140" y="1620043"/>
            <a:ext cx="4030866" cy="18000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850"/>
            </a:lvl1pPr>
            <a:lvl2pPr marL="215981" indent="0">
              <a:buFontTx/>
              <a:buNone/>
              <a:defRPr/>
            </a:lvl2pPr>
            <a:lvl3pPr marL="431963" indent="0">
              <a:buFontTx/>
              <a:buNone/>
              <a:defRPr/>
            </a:lvl3pPr>
            <a:lvl4pPr marL="647944" indent="0">
              <a:buFontTx/>
              <a:buNone/>
              <a:defRPr/>
            </a:lvl4pPr>
            <a:lvl5pPr marL="86392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183" y="2052056"/>
            <a:ext cx="4732797" cy="6840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945">
                <a:solidFill>
                  <a:schemeClr val="tx1"/>
                </a:solidFill>
              </a:defRPr>
            </a:lvl1pPr>
            <a:lvl2pPr marL="215981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2567-5479-4E5A-9E9B-351128294BBF}" type="datetimeFigureOut">
              <a:rPr lang="en-DE" smtClean="0"/>
              <a:t>01/28/2026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D2AB-53E2-46C0-B322-D9F4152BF71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7054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184" y="1563152"/>
            <a:ext cx="4732796" cy="693940"/>
          </a:xfrm>
        </p:spPr>
        <p:txBody>
          <a:bodyPr anchor="b">
            <a:normAutofit/>
          </a:bodyPr>
          <a:lstStyle>
            <a:lvl1pPr algn="r">
              <a:defRPr sz="1512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183" y="2257092"/>
            <a:ext cx="4732797" cy="406499"/>
          </a:xfrm>
        </p:spPr>
        <p:txBody>
          <a:bodyPr anchor="t">
            <a:normAutofit/>
          </a:bodyPr>
          <a:lstStyle>
            <a:lvl1pPr marL="0" indent="0" algn="r">
              <a:buNone/>
              <a:defRPr sz="945">
                <a:solidFill>
                  <a:schemeClr val="tx1"/>
                </a:solidFill>
              </a:defRPr>
            </a:lvl1pPr>
            <a:lvl2pPr marL="215981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2567-5479-4E5A-9E9B-351128294BBF}" type="datetimeFigureOut">
              <a:rPr lang="en-DE" smtClean="0"/>
              <a:t>01/28/2026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D2AB-53E2-46C0-B322-D9F4152BF71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9358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55177" y="407738"/>
            <a:ext cx="287973" cy="276280"/>
          </a:xfrm>
          <a:prstGeom prst="rect">
            <a:avLst/>
          </a:prstGeom>
        </p:spPr>
        <p:txBody>
          <a:bodyPr vert="horz" lIns="43196" tIns="21598" rIns="43196" bIns="215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377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46008" y="1332036"/>
            <a:ext cx="287973" cy="276280"/>
          </a:xfrm>
          <a:prstGeom prst="rect">
            <a:avLst/>
          </a:prstGeom>
        </p:spPr>
        <p:txBody>
          <a:bodyPr vert="horz" lIns="43196" tIns="21598" rIns="43196" bIns="215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3779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150" y="324009"/>
            <a:ext cx="4246844" cy="1296035"/>
          </a:xfrm>
        </p:spPr>
        <p:txBody>
          <a:bodyPr anchor="ctr">
            <a:normAutofit/>
          </a:bodyPr>
          <a:lstStyle>
            <a:lvl1pPr algn="ctr">
              <a:defRPr sz="1512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01183" y="1836050"/>
            <a:ext cx="4732797" cy="420011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134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183" y="2256061"/>
            <a:ext cx="4732797" cy="480013"/>
          </a:xfrm>
        </p:spPr>
        <p:txBody>
          <a:bodyPr anchor="t">
            <a:normAutofit/>
          </a:bodyPr>
          <a:lstStyle>
            <a:lvl1pPr marL="0" indent="0" algn="r">
              <a:buNone/>
              <a:defRPr sz="850">
                <a:solidFill>
                  <a:schemeClr val="tx1"/>
                </a:solidFill>
              </a:defRPr>
            </a:lvl1pPr>
            <a:lvl2pPr marL="215981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2567-5479-4E5A-9E9B-351128294BBF}" type="datetimeFigureOut">
              <a:rPr lang="en-DE" smtClean="0"/>
              <a:t>01/28/2026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D2AB-53E2-46C0-B322-D9F4152BF71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7322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183" y="324009"/>
            <a:ext cx="4732798" cy="128853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01183" y="1656045"/>
            <a:ext cx="4732798" cy="396011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323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183" y="2052056"/>
            <a:ext cx="4732798" cy="684019"/>
          </a:xfrm>
        </p:spPr>
        <p:txBody>
          <a:bodyPr anchor="t">
            <a:normAutofit/>
          </a:bodyPr>
          <a:lstStyle>
            <a:lvl1pPr marL="0" indent="0" algn="l">
              <a:buNone/>
              <a:defRPr sz="850">
                <a:solidFill>
                  <a:schemeClr val="tx1"/>
                </a:solidFill>
              </a:defRPr>
            </a:lvl1pPr>
            <a:lvl2pPr marL="215981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2567-5479-4E5A-9E9B-351128294BBF}" type="datetimeFigureOut">
              <a:rPr lang="en-DE" smtClean="0"/>
              <a:t>01/28/2026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D2AB-53E2-46C0-B322-D9F4152BF71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8281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2567-5479-4E5A-9E9B-351128294BBF}" type="datetimeFigureOut">
              <a:rPr lang="en-DE" smtClean="0"/>
              <a:t>01/28/2026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D2AB-53E2-46C0-B322-D9F4152BF71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6001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97666" y="324009"/>
            <a:ext cx="836315" cy="2412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1183" y="324009"/>
            <a:ext cx="3788493" cy="241206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2567-5479-4E5A-9E9B-351128294BBF}" type="datetimeFigureOut">
              <a:rPr lang="en-DE" smtClean="0"/>
              <a:t>01/28/2026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D2AB-53E2-46C0-B322-D9F4152BF71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878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2567-5479-4E5A-9E9B-351128294BBF}" type="datetimeFigureOut">
              <a:rPr lang="en-DE" smtClean="0"/>
              <a:t>01/28/2026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73611" y="2771948"/>
            <a:ext cx="260369" cy="172505"/>
          </a:xfrm>
        </p:spPr>
        <p:txBody>
          <a:bodyPr/>
          <a:lstStyle/>
          <a:p>
            <a:fld id="{C568D2AB-53E2-46C0-B322-D9F4152BF71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7404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134" y="1260034"/>
            <a:ext cx="4218848" cy="997058"/>
          </a:xfrm>
        </p:spPr>
        <p:txBody>
          <a:bodyPr anchor="b"/>
          <a:lstStyle>
            <a:lvl1pPr algn="r">
              <a:defRPr sz="189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5133" y="2257092"/>
            <a:ext cx="4218848" cy="406499"/>
          </a:xfrm>
        </p:spPr>
        <p:txBody>
          <a:bodyPr anchor="t">
            <a:normAutofit/>
          </a:bodyPr>
          <a:lstStyle>
            <a:lvl1pPr marL="0" indent="0" algn="r">
              <a:buNone/>
              <a:defRPr sz="945">
                <a:solidFill>
                  <a:schemeClr val="tx1"/>
                </a:solidFill>
              </a:defRPr>
            </a:lvl1pPr>
            <a:lvl2pPr marL="215981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2567-5479-4E5A-9E9B-351128294BBF}" type="datetimeFigureOut">
              <a:rPr lang="en-DE" smtClean="0"/>
              <a:t>01/28/2026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D2AB-53E2-46C0-B322-D9F4152BF71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103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183" y="324009"/>
            <a:ext cx="4732798" cy="8280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1183" y="1260034"/>
            <a:ext cx="2312404" cy="1476041"/>
          </a:xfrm>
        </p:spPr>
        <p:txBody>
          <a:bodyPr>
            <a:normAutofit/>
          </a:bodyPr>
          <a:lstStyle>
            <a:lvl1pPr>
              <a:defRPr sz="850"/>
            </a:lvl1pPr>
            <a:lvl2pPr>
              <a:defRPr sz="756"/>
            </a:lvl2pPr>
            <a:lvl3pPr>
              <a:defRPr sz="661"/>
            </a:lvl3pPr>
            <a:lvl4pPr>
              <a:defRPr sz="567"/>
            </a:lvl4pPr>
            <a:lvl5pPr>
              <a:defRPr sz="567"/>
            </a:lvl5pPr>
            <a:lvl6pPr>
              <a:defRPr sz="567"/>
            </a:lvl6pPr>
            <a:lvl7pPr>
              <a:defRPr sz="567"/>
            </a:lvl7pPr>
            <a:lvl8pPr>
              <a:defRPr sz="567"/>
            </a:lvl8pPr>
            <a:lvl9pPr>
              <a:defRPr sz="5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21576" y="1260034"/>
            <a:ext cx="2312404" cy="1476040"/>
          </a:xfrm>
        </p:spPr>
        <p:txBody>
          <a:bodyPr>
            <a:normAutofit/>
          </a:bodyPr>
          <a:lstStyle>
            <a:lvl1pPr>
              <a:defRPr sz="850"/>
            </a:lvl1pPr>
            <a:lvl2pPr>
              <a:defRPr sz="756"/>
            </a:lvl2pPr>
            <a:lvl3pPr>
              <a:defRPr sz="661"/>
            </a:lvl3pPr>
            <a:lvl4pPr>
              <a:defRPr sz="567"/>
            </a:lvl4pPr>
            <a:lvl5pPr>
              <a:defRPr sz="567"/>
            </a:lvl5pPr>
            <a:lvl6pPr>
              <a:defRPr sz="567"/>
            </a:lvl6pPr>
            <a:lvl7pPr>
              <a:defRPr sz="567"/>
            </a:lvl7pPr>
            <a:lvl8pPr>
              <a:defRPr sz="567"/>
            </a:lvl8pPr>
            <a:lvl9pPr>
              <a:defRPr sz="5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2567-5479-4E5A-9E9B-351128294BBF}" type="datetimeFigureOut">
              <a:rPr lang="en-DE" smtClean="0"/>
              <a:t>01/28/2026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D2AB-53E2-46C0-B322-D9F4152BF71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342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170" y="1256034"/>
            <a:ext cx="2176416" cy="272257"/>
          </a:xfrm>
        </p:spPr>
        <p:txBody>
          <a:bodyPr anchor="b">
            <a:noAutofit/>
          </a:bodyPr>
          <a:lstStyle>
            <a:lvl1pPr marL="0" indent="0">
              <a:buNone/>
              <a:defRPr sz="1323" b="0">
                <a:solidFill>
                  <a:schemeClr val="accent1">
                    <a:lumMod val="75000"/>
                  </a:schemeClr>
                </a:solidFill>
              </a:defRPr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1182" y="1575793"/>
            <a:ext cx="2312404" cy="1160281"/>
          </a:xfrm>
        </p:spPr>
        <p:txBody>
          <a:bodyPr anchor="t">
            <a:normAutofit/>
          </a:bodyPr>
          <a:lstStyle>
            <a:lvl1pPr>
              <a:defRPr sz="850"/>
            </a:lvl1pPr>
            <a:lvl2pPr>
              <a:defRPr sz="756"/>
            </a:lvl2pPr>
            <a:lvl3pPr>
              <a:defRPr sz="661"/>
            </a:lvl3pPr>
            <a:lvl4pPr>
              <a:defRPr sz="567"/>
            </a:lvl4pPr>
            <a:lvl5pPr>
              <a:defRPr sz="567"/>
            </a:lvl5pPr>
            <a:lvl6pPr>
              <a:defRPr sz="567"/>
            </a:lvl6pPr>
            <a:lvl7pPr>
              <a:defRPr sz="567"/>
            </a:lvl7pPr>
            <a:lvl8pPr>
              <a:defRPr sz="567"/>
            </a:lvl8pPr>
            <a:lvl9pPr>
              <a:defRPr sz="5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0314" y="1260034"/>
            <a:ext cx="2183667" cy="272257"/>
          </a:xfrm>
        </p:spPr>
        <p:txBody>
          <a:bodyPr anchor="b">
            <a:noAutofit/>
          </a:bodyPr>
          <a:lstStyle>
            <a:lvl1pPr marL="0" indent="0">
              <a:buNone/>
              <a:defRPr sz="1323" b="0">
                <a:solidFill>
                  <a:schemeClr val="accent1">
                    <a:lumMod val="75000"/>
                  </a:schemeClr>
                </a:solidFill>
              </a:defRPr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21576" y="1575793"/>
            <a:ext cx="2312404" cy="1160281"/>
          </a:xfrm>
        </p:spPr>
        <p:txBody>
          <a:bodyPr anchor="t">
            <a:normAutofit/>
          </a:bodyPr>
          <a:lstStyle>
            <a:lvl1pPr>
              <a:defRPr sz="850"/>
            </a:lvl1pPr>
            <a:lvl2pPr>
              <a:defRPr sz="756"/>
            </a:lvl2pPr>
            <a:lvl3pPr>
              <a:defRPr sz="661"/>
            </a:lvl3pPr>
            <a:lvl4pPr>
              <a:defRPr sz="567"/>
            </a:lvl4pPr>
            <a:lvl5pPr>
              <a:defRPr sz="567"/>
            </a:lvl5pPr>
            <a:lvl6pPr>
              <a:defRPr sz="567"/>
            </a:lvl6pPr>
            <a:lvl7pPr>
              <a:defRPr sz="567"/>
            </a:lvl7pPr>
            <a:lvl8pPr>
              <a:defRPr sz="567"/>
            </a:lvl8pPr>
            <a:lvl9pPr>
              <a:defRPr sz="5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2567-5479-4E5A-9E9B-351128294BBF}" type="datetimeFigureOut">
              <a:rPr lang="en-DE" smtClean="0"/>
              <a:t>01/28/2026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D2AB-53E2-46C0-B322-D9F4152BF71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4630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2567-5479-4E5A-9E9B-351128294BBF}" type="datetimeFigureOut">
              <a:rPr lang="en-DE" smtClean="0"/>
              <a:t>01/28/2026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D2AB-53E2-46C0-B322-D9F4152BF71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0957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2567-5479-4E5A-9E9B-351128294BBF}" type="datetimeFigureOut">
              <a:rPr lang="en-DE" smtClean="0"/>
              <a:t>01/28/2026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D2AB-53E2-46C0-B322-D9F4152BF71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1993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183" y="756020"/>
            <a:ext cx="1676590" cy="648018"/>
          </a:xfrm>
        </p:spPr>
        <p:txBody>
          <a:bodyPr anchor="b">
            <a:normAutofit/>
          </a:bodyPr>
          <a:lstStyle>
            <a:lvl1pPr algn="ctr">
              <a:defRPr sz="1134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5762" y="324009"/>
            <a:ext cx="2948218" cy="2412066"/>
          </a:xfrm>
        </p:spPr>
        <p:txBody>
          <a:bodyPr anchor="ctr">
            <a:normAutofit/>
          </a:bodyPr>
          <a:lstStyle>
            <a:lvl1pPr>
              <a:defRPr sz="945"/>
            </a:lvl1pPr>
            <a:lvl2pPr>
              <a:defRPr sz="850"/>
            </a:lvl2pPr>
            <a:lvl3pPr>
              <a:defRPr sz="756"/>
            </a:lvl3pPr>
            <a:lvl4pPr>
              <a:defRPr sz="661"/>
            </a:lvl4pPr>
            <a:lvl5pPr>
              <a:defRPr sz="661"/>
            </a:lvl5pPr>
            <a:lvl6pPr>
              <a:defRPr sz="661"/>
            </a:lvl6pPr>
            <a:lvl7pPr>
              <a:defRPr sz="661"/>
            </a:lvl7pPr>
            <a:lvl8pPr>
              <a:defRPr sz="661"/>
            </a:lvl8pPr>
            <a:lvl9pPr>
              <a:defRPr sz="66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1183" y="1404038"/>
            <a:ext cx="1676590" cy="864023"/>
          </a:xfrm>
        </p:spPr>
        <p:txBody>
          <a:bodyPr>
            <a:normAutofit/>
          </a:bodyPr>
          <a:lstStyle>
            <a:lvl1pPr marL="0" indent="0" algn="ctr">
              <a:buNone/>
              <a:defRPr sz="756"/>
            </a:lvl1pPr>
            <a:lvl2pPr marL="215981" indent="0">
              <a:buNone/>
              <a:defRPr sz="567"/>
            </a:lvl2pPr>
            <a:lvl3pPr marL="431963" indent="0">
              <a:buNone/>
              <a:defRPr sz="472"/>
            </a:lvl3pPr>
            <a:lvl4pPr marL="647944" indent="0">
              <a:buNone/>
              <a:defRPr sz="425"/>
            </a:lvl4pPr>
            <a:lvl5pPr marL="863925" indent="0">
              <a:buNone/>
              <a:defRPr sz="425"/>
            </a:lvl5pPr>
            <a:lvl6pPr marL="1079906" indent="0">
              <a:buNone/>
              <a:defRPr sz="425"/>
            </a:lvl6pPr>
            <a:lvl7pPr marL="1295888" indent="0">
              <a:buNone/>
              <a:defRPr sz="425"/>
            </a:lvl7pPr>
            <a:lvl8pPr marL="1511869" indent="0">
              <a:buNone/>
              <a:defRPr sz="425"/>
            </a:lvl8pPr>
            <a:lvl9pPr marL="1727850" indent="0">
              <a:buNone/>
              <a:defRPr sz="4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2567-5479-4E5A-9E9B-351128294BBF}" type="datetimeFigureOut">
              <a:rPr lang="en-DE" smtClean="0"/>
              <a:t>01/28/2026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D2AB-53E2-46C0-B322-D9F4152BF71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6018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33" y="828022"/>
            <a:ext cx="2563294" cy="648018"/>
          </a:xfrm>
        </p:spPr>
        <p:txBody>
          <a:bodyPr anchor="b">
            <a:normAutofit/>
          </a:bodyPr>
          <a:lstStyle>
            <a:lvl1pPr algn="ctr">
              <a:defRPr sz="132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87696" y="432012"/>
            <a:ext cx="1549918" cy="2160059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756"/>
            </a:lvl1pPr>
            <a:lvl2pPr marL="215981" indent="0">
              <a:buNone/>
              <a:defRPr sz="756"/>
            </a:lvl2pPr>
            <a:lvl3pPr marL="431963" indent="0">
              <a:buNone/>
              <a:defRPr sz="756"/>
            </a:lvl3pPr>
            <a:lvl4pPr marL="647944" indent="0">
              <a:buNone/>
              <a:defRPr sz="756"/>
            </a:lvl4pPr>
            <a:lvl5pPr marL="863925" indent="0">
              <a:buNone/>
              <a:defRPr sz="756"/>
            </a:lvl5pPr>
            <a:lvl6pPr marL="1079906" indent="0">
              <a:buNone/>
              <a:defRPr sz="756"/>
            </a:lvl6pPr>
            <a:lvl7pPr marL="1295888" indent="0">
              <a:buNone/>
              <a:defRPr sz="756"/>
            </a:lvl7pPr>
            <a:lvl8pPr marL="1511869" indent="0">
              <a:buNone/>
              <a:defRPr sz="756"/>
            </a:lvl8pPr>
            <a:lvl9pPr marL="1727850" indent="0">
              <a:buNone/>
              <a:defRPr sz="7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433" y="1476040"/>
            <a:ext cx="2563294" cy="864023"/>
          </a:xfrm>
        </p:spPr>
        <p:txBody>
          <a:bodyPr>
            <a:normAutofit/>
          </a:bodyPr>
          <a:lstStyle>
            <a:lvl1pPr marL="0" indent="0" algn="ctr">
              <a:buNone/>
              <a:defRPr sz="850"/>
            </a:lvl1pPr>
            <a:lvl2pPr marL="215981" indent="0">
              <a:buNone/>
              <a:defRPr sz="567"/>
            </a:lvl2pPr>
            <a:lvl3pPr marL="431963" indent="0">
              <a:buNone/>
              <a:defRPr sz="472"/>
            </a:lvl3pPr>
            <a:lvl4pPr marL="647944" indent="0">
              <a:buNone/>
              <a:defRPr sz="425"/>
            </a:lvl4pPr>
            <a:lvl5pPr marL="863925" indent="0">
              <a:buNone/>
              <a:defRPr sz="425"/>
            </a:lvl5pPr>
            <a:lvl6pPr marL="1079906" indent="0">
              <a:buNone/>
              <a:defRPr sz="425"/>
            </a:lvl6pPr>
            <a:lvl7pPr marL="1295888" indent="0">
              <a:buNone/>
              <a:defRPr sz="425"/>
            </a:lvl7pPr>
            <a:lvl8pPr marL="1511869" indent="0">
              <a:buNone/>
              <a:defRPr sz="425"/>
            </a:lvl8pPr>
            <a:lvl9pPr marL="1727850" indent="0">
              <a:buNone/>
              <a:defRPr sz="4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2567-5479-4E5A-9E9B-351128294BBF}" type="datetimeFigureOut">
              <a:rPr lang="en-DE" smtClean="0"/>
              <a:t>01/28/2026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D2AB-53E2-46C0-B322-D9F4152BF71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0600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1243" y="0"/>
            <a:ext cx="1151140" cy="3240088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1183" y="324009"/>
            <a:ext cx="4732798" cy="82802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182" y="1260034"/>
            <a:ext cx="4732798" cy="1476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97666" y="2779576"/>
            <a:ext cx="539948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E1C2567-5479-4E5A-9E9B-351128294BBF}" type="datetimeFigureOut">
              <a:rPr lang="en-DE" smtClean="0"/>
              <a:t>01/28/2026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5134" y="2779576"/>
            <a:ext cx="3346536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73611" y="2779576"/>
            <a:ext cx="260369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68D2AB-53E2-46C0-B322-D9F4152BF71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652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215981" rtl="0" eaLnBrk="1" latinLnBrk="0" hangingPunct="1">
        <a:spcBef>
          <a:spcPct val="0"/>
        </a:spcBef>
        <a:buNone/>
        <a:defRPr sz="189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34988" indent="-134988" algn="l" defTabSz="215981" rtl="0" eaLnBrk="1" latinLnBrk="0" hangingPunct="1">
        <a:spcBef>
          <a:spcPct val="20000"/>
        </a:spcBef>
        <a:spcAft>
          <a:spcPts val="28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134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350970" indent="-134988" algn="l" defTabSz="215981" rtl="0" eaLnBrk="1" latinLnBrk="0" hangingPunct="1">
        <a:spcBef>
          <a:spcPct val="20000"/>
        </a:spcBef>
        <a:spcAft>
          <a:spcPts val="28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945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66951" indent="-134988" algn="l" defTabSz="215981" rtl="0" eaLnBrk="1" latinLnBrk="0" hangingPunct="1">
        <a:spcBef>
          <a:spcPct val="20000"/>
        </a:spcBef>
        <a:spcAft>
          <a:spcPts val="28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8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728937" indent="-80993" algn="l" defTabSz="215981" rtl="0" eaLnBrk="1" latinLnBrk="0" hangingPunct="1">
        <a:spcBef>
          <a:spcPct val="20000"/>
        </a:spcBef>
        <a:spcAft>
          <a:spcPts val="28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75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944918" indent="-80993" algn="l" defTabSz="215981" rtl="0" eaLnBrk="1" latinLnBrk="0" hangingPunct="1">
        <a:spcBef>
          <a:spcPct val="20000"/>
        </a:spcBef>
        <a:spcAft>
          <a:spcPts val="28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661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187897" indent="-107991" algn="l" defTabSz="215981" rtl="0" eaLnBrk="1" latinLnBrk="0" hangingPunct="1">
        <a:spcBef>
          <a:spcPct val="20000"/>
        </a:spcBef>
        <a:spcAft>
          <a:spcPts val="28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661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1403878" indent="-107991" algn="l" defTabSz="215981" rtl="0" eaLnBrk="1" latinLnBrk="0" hangingPunct="1">
        <a:spcBef>
          <a:spcPct val="20000"/>
        </a:spcBef>
        <a:spcAft>
          <a:spcPts val="28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661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1619860" indent="-107991" algn="l" defTabSz="215981" rtl="0" eaLnBrk="1" latinLnBrk="0" hangingPunct="1">
        <a:spcBef>
          <a:spcPct val="20000"/>
        </a:spcBef>
        <a:spcAft>
          <a:spcPts val="28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661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1835841" indent="-107991" algn="l" defTabSz="215981" rtl="0" eaLnBrk="1" latinLnBrk="0" hangingPunct="1">
        <a:spcBef>
          <a:spcPct val="20000"/>
        </a:spcBef>
        <a:spcAft>
          <a:spcPts val="28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661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81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215981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215981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215981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215981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215981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215981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215981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215981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68D940B-A766-BBC2-EFD4-0362A0D0E400}"/>
              </a:ext>
            </a:extLst>
          </p:cNvPr>
          <p:cNvSpPr/>
          <p:nvPr/>
        </p:nvSpPr>
        <p:spPr>
          <a:xfrm>
            <a:off x="0" y="1947"/>
            <a:ext cx="5759450" cy="1619123"/>
          </a:xfrm>
          <a:prstGeom prst="rect">
            <a:avLst/>
          </a:prstGeom>
          <a:solidFill>
            <a:srgbClr val="2E52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" dirty="0">
              <a:solidFill>
                <a:srgbClr val="00000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B7545C4-F7CD-5349-A4AD-9A50E336C883}"/>
              </a:ext>
            </a:extLst>
          </p:cNvPr>
          <p:cNvSpPr txBox="1">
            <a:spLocks/>
          </p:cNvSpPr>
          <p:nvPr/>
        </p:nvSpPr>
        <p:spPr>
          <a:xfrm>
            <a:off x="288227" y="-77079"/>
            <a:ext cx="5182997" cy="543858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4319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62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3D Ray Tracing Engine</a:t>
            </a:r>
            <a:endParaRPr lang="en-GB" sz="162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Subtitle 3">
            <a:extLst>
              <a:ext uri="{FF2B5EF4-FFF2-40B4-BE49-F238E27FC236}">
                <a16:creationId xmlns:a16="http://schemas.microsoft.com/office/drawing/2014/main" id="{64B2BF1B-0CA6-06FF-4D2C-5C37CE26099C}"/>
              </a:ext>
            </a:extLst>
          </p:cNvPr>
          <p:cNvSpPr txBox="1">
            <a:spLocks/>
          </p:cNvSpPr>
          <p:nvPr/>
        </p:nvSpPr>
        <p:spPr>
          <a:xfrm>
            <a:off x="1949232" y="809171"/>
            <a:ext cx="1643819" cy="103086"/>
          </a:xfrm>
          <a:prstGeom prst="rect">
            <a:avLst/>
          </a:prstGeom>
          <a:ln w="3175">
            <a:noFill/>
          </a:ln>
        </p:spPr>
        <p:txBody>
          <a:bodyPr vert="horz" lIns="0" tIns="0" rIns="38873" bIns="19436" rtlCol="0" anchor="t">
            <a:normAutofit/>
          </a:bodyPr>
          <a:lstStyle>
            <a:lvl1pPr marL="107991" indent="-107991" algn="l" defTabSz="431963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3972" indent="-107991" algn="l" defTabSz="431963" rtl="0" eaLnBrk="1" latinLnBrk="0" hangingPunct="1">
              <a:lnSpc>
                <a:spcPct val="90000"/>
              </a:lnSpc>
              <a:spcBef>
                <a:spcPts val="236"/>
              </a:spcBef>
              <a:buFont typeface="Arial" panose="020B0604020202020204" pitchFamily="34" charset="0"/>
              <a:buChar char="•"/>
              <a:defRPr sz="11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53" indent="-107991" algn="l" defTabSz="431963" rtl="0" eaLnBrk="1" latinLnBrk="0" hangingPunct="1">
              <a:lnSpc>
                <a:spcPct val="90000"/>
              </a:lnSpc>
              <a:spcBef>
                <a:spcPts val="236"/>
              </a:spcBef>
              <a:buFont typeface="Arial" panose="020B0604020202020204" pitchFamily="34" charset="0"/>
              <a:buChar char="•"/>
              <a:defRPr sz="9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5934" indent="-107991" algn="l" defTabSz="431963" rtl="0" eaLnBrk="1" latinLnBrk="0" hangingPunct="1">
              <a:lnSpc>
                <a:spcPct val="90000"/>
              </a:lnSpc>
              <a:spcBef>
                <a:spcPts val="236"/>
              </a:spcBef>
              <a:buFont typeface="Arial" panose="020B0604020202020204" pitchFamily="34" charset="0"/>
              <a:buChar char="•"/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1916" indent="-107991" algn="l" defTabSz="431963" rtl="0" eaLnBrk="1" latinLnBrk="0" hangingPunct="1">
              <a:lnSpc>
                <a:spcPct val="90000"/>
              </a:lnSpc>
              <a:spcBef>
                <a:spcPts val="236"/>
              </a:spcBef>
              <a:buFont typeface="Arial" panose="020B0604020202020204" pitchFamily="34" charset="0"/>
              <a:buChar char="•"/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87897" indent="-107991" algn="l" defTabSz="431963" rtl="0" eaLnBrk="1" latinLnBrk="0" hangingPunct="1">
              <a:lnSpc>
                <a:spcPct val="90000"/>
              </a:lnSpc>
              <a:spcBef>
                <a:spcPts val="236"/>
              </a:spcBef>
              <a:buFont typeface="Arial" panose="020B0604020202020204" pitchFamily="34" charset="0"/>
              <a:buChar char="•"/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03878" indent="-107991" algn="l" defTabSz="431963" rtl="0" eaLnBrk="1" latinLnBrk="0" hangingPunct="1">
              <a:lnSpc>
                <a:spcPct val="90000"/>
              </a:lnSpc>
              <a:spcBef>
                <a:spcPts val="236"/>
              </a:spcBef>
              <a:buFont typeface="Arial" panose="020B0604020202020204" pitchFamily="34" charset="0"/>
              <a:buChar char="•"/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19860" indent="-107991" algn="l" defTabSz="431963" rtl="0" eaLnBrk="1" latinLnBrk="0" hangingPunct="1">
              <a:lnSpc>
                <a:spcPct val="90000"/>
              </a:lnSpc>
              <a:spcBef>
                <a:spcPts val="236"/>
              </a:spcBef>
              <a:buFont typeface="Arial" panose="020B0604020202020204" pitchFamily="34" charset="0"/>
              <a:buChar char="•"/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841" indent="-107991" algn="l" defTabSz="431963" rtl="0" eaLnBrk="1" latinLnBrk="0" hangingPunct="1">
              <a:lnSpc>
                <a:spcPct val="90000"/>
              </a:lnSpc>
              <a:spcBef>
                <a:spcPts val="236"/>
              </a:spcBef>
              <a:buFont typeface="Arial" panose="020B0604020202020204" pitchFamily="34" charset="0"/>
              <a:buChar char="•"/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sz="600" dirty="0">
                <a:solidFill>
                  <a:schemeClr val="bg1"/>
                </a:solidFill>
                <a:latin typeface="Helvetica Neue" panose="02000503000000020004"/>
                <a:cs typeface="Helvetica" panose="020B0604020202020204" pitchFamily="34" charset="0"/>
              </a:rPr>
              <a:t>Abu Bakar, M Shahman Butt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18" name="Subtitle 3">
            <a:extLst>
              <a:ext uri="{FF2B5EF4-FFF2-40B4-BE49-F238E27FC236}">
                <a16:creationId xmlns:a16="http://schemas.microsoft.com/office/drawing/2014/main" id="{16681575-7627-A31E-B838-20CDE0D5CDCD}"/>
              </a:ext>
            </a:extLst>
          </p:cNvPr>
          <p:cNvSpPr txBox="1">
            <a:spLocks/>
          </p:cNvSpPr>
          <p:nvPr/>
        </p:nvSpPr>
        <p:spPr>
          <a:xfrm>
            <a:off x="1012805" y="1418431"/>
            <a:ext cx="3945096" cy="331315"/>
          </a:xfrm>
          <a:prstGeom prst="rect">
            <a:avLst/>
          </a:prstGeom>
        </p:spPr>
        <p:txBody>
          <a:bodyPr lIns="0" tIns="0"/>
          <a:lstStyle>
            <a:lvl1pPr marL="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i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37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sz="900" i="0" dirty="0">
                <a:latin typeface="Helvetica" panose="020B0604020202020204" pitchFamily="34" charset="0"/>
                <a:cs typeface="Helvetica" panose="020B0604020202020204" pitchFamily="34" charset="0"/>
              </a:rPr>
              <a:t>Department of Computer Science, University of Rostock</a:t>
            </a:r>
          </a:p>
          <a:p>
            <a:pPr>
              <a:spcBef>
                <a:spcPts val="0"/>
              </a:spcBef>
              <a:defRPr/>
            </a:pPr>
            <a:endParaRPr lang="en-US" sz="900" i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0"/>
              </a:spcBef>
              <a:defRPr/>
            </a:pPr>
            <a:endParaRPr lang="de-DE" sz="900" i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0"/>
              </a:spcBef>
              <a:defRPr/>
            </a:pPr>
            <a:endParaRPr lang="de-DE" sz="900" i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0"/>
              </a:spcBef>
              <a:defRPr/>
            </a:pPr>
            <a:endParaRPr lang="en-GB" sz="900" i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A30A5F-CF05-08F8-4545-B8DC16B8703F}"/>
              </a:ext>
            </a:extLst>
          </p:cNvPr>
          <p:cNvSpPr txBox="1"/>
          <p:nvPr/>
        </p:nvSpPr>
        <p:spPr>
          <a:xfrm>
            <a:off x="979860" y="928508"/>
            <a:ext cx="3677353" cy="2308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 Visual Computing	</a:t>
            </a:r>
          </a:p>
        </p:txBody>
      </p:sp>
      <p:pic>
        <p:nvPicPr>
          <p:cNvPr id="4" name="Picture 2" descr="Datei:Universität Rostock Logo 2009.svg – Wikipedia">
            <a:extLst>
              <a:ext uri="{FF2B5EF4-FFF2-40B4-BE49-F238E27FC236}">
                <a16:creationId xmlns:a16="http://schemas.microsoft.com/office/drawing/2014/main" id="{5DF97CA4-517D-6BB6-EB38-80B9324A2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075" y="2598841"/>
            <a:ext cx="2550526" cy="52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D311B-A932-7941-D080-34C37C72FD5F}"/>
              </a:ext>
            </a:extLst>
          </p:cNvPr>
          <p:cNvSpPr txBox="1"/>
          <p:nvPr/>
        </p:nvSpPr>
        <p:spPr>
          <a:xfrm>
            <a:off x="1900168" y="344340"/>
            <a:ext cx="39450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                     with Interactive GUI</a:t>
            </a:r>
            <a:endParaRPr lang="en-PK" sz="600" dirty="0">
              <a:solidFill>
                <a:schemeClr val="bg1"/>
              </a:solidFill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0598E17B-363B-BCAB-A23D-B80E79B8DCCC}"/>
              </a:ext>
            </a:extLst>
          </p:cNvPr>
          <p:cNvSpPr txBox="1">
            <a:spLocks/>
          </p:cNvSpPr>
          <p:nvPr/>
        </p:nvSpPr>
        <p:spPr>
          <a:xfrm>
            <a:off x="1996626" y="1140879"/>
            <a:ext cx="1643819" cy="103086"/>
          </a:xfrm>
          <a:prstGeom prst="rect">
            <a:avLst/>
          </a:prstGeom>
          <a:ln w="3175">
            <a:noFill/>
          </a:ln>
        </p:spPr>
        <p:txBody>
          <a:bodyPr vert="horz" lIns="0" tIns="0" rIns="38873" bIns="19436" rtlCol="0" anchor="t">
            <a:normAutofit/>
          </a:bodyPr>
          <a:lstStyle>
            <a:lvl1pPr marL="107991" indent="-107991" algn="l" defTabSz="431963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3972" indent="-107991" algn="l" defTabSz="431963" rtl="0" eaLnBrk="1" latinLnBrk="0" hangingPunct="1">
              <a:lnSpc>
                <a:spcPct val="90000"/>
              </a:lnSpc>
              <a:spcBef>
                <a:spcPts val="236"/>
              </a:spcBef>
              <a:buFont typeface="Arial" panose="020B0604020202020204" pitchFamily="34" charset="0"/>
              <a:buChar char="•"/>
              <a:defRPr sz="11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53" indent="-107991" algn="l" defTabSz="431963" rtl="0" eaLnBrk="1" latinLnBrk="0" hangingPunct="1">
              <a:lnSpc>
                <a:spcPct val="90000"/>
              </a:lnSpc>
              <a:spcBef>
                <a:spcPts val="236"/>
              </a:spcBef>
              <a:buFont typeface="Arial" panose="020B0604020202020204" pitchFamily="34" charset="0"/>
              <a:buChar char="•"/>
              <a:defRPr sz="9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5934" indent="-107991" algn="l" defTabSz="431963" rtl="0" eaLnBrk="1" latinLnBrk="0" hangingPunct="1">
              <a:lnSpc>
                <a:spcPct val="90000"/>
              </a:lnSpc>
              <a:spcBef>
                <a:spcPts val="236"/>
              </a:spcBef>
              <a:buFont typeface="Arial" panose="020B0604020202020204" pitchFamily="34" charset="0"/>
              <a:buChar char="•"/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1916" indent="-107991" algn="l" defTabSz="431963" rtl="0" eaLnBrk="1" latinLnBrk="0" hangingPunct="1">
              <a:lnSpc>
                <a:spcPct val="90000"/>
              </a:lnSpc>
              <a:spcBef>
                <a:spcPts val="236"/>
              </a:spcBef>
              <a:buFont typeface="Arial" panose="020B0604020202020204" pitchFamily="34" charset="0"/>
              <a:buChar char="•"/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87897" indent="-107991" algn="l" defTabSz="431963" rtl="0" eaLnBrk="1" latinLnBrk="0" hangingPunct="1">
              <a:lnSpc>
                <a:spcPct val="90000"/>
              </a:lnSpc>
              <a:spcBef>
                <a:spcPts val="236"/>
              </a:spcBef>
              <a:buFont typeface="Arial" panose="020B0604020202020204" pitchFamily="34" charset="0"/>
              <a:buChar char="•"/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03878" indent="-107991" algn="l" defTabSz="431963" rtl="0" eaLnBrk="1" latinLnBrk="0" hangingPunct="1">
              <a:lnSpc>
                <a:spcPct val="90000"/>
              </a:lnSpc>
              <a:spcBef>
                <a:spcPts val="236"/>
              </a:spcBef>
              <a:buFont typeface="Arial" panose="020B0604020202020204" pitchFamily="34" charset="0"/>
              <a:buChar char="•"/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19860" indent="-107991" algn="l" defTabSz="431963" rtl="0" eaLnBrk="1" latinLnBrk="0" hangingPunct="1">
              <a:lnSpc>
                <a:spcPct val="90000"/>
              </a:lnSpc>
              <a:spcBef>
                <a:spcPts val="236"/>
              </a:spcBef>
              <a:buFont typeface="Arial" panose="020B0604020202020204" pitchFamily="34" charset="0"/>
              <a:buChar char="•"/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841" indent="-107991" algn="l" defTabSz="431963" rtl="0" eaLnBrk="1" latinLnBrk="0" hangingPunct="1">
              <a:lnSpc>
                <a:spcPct val="90000"/>
              </a:lnSpc>
              <a:spcBef>
                <a:spcPts val="236"/>
              </a:spcBef>
              <a:buFont typeface="Arial" panose="020B0604020202020204" pitchFamily="34" charset="0"/>
              <a:buChar char="•"/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sz="600" dirty="0">
                <a:solidFill>
                  <a:schemeClr val="bg1"/>
                </a:solidFill>
                <a:latin typeface="Helvetica Neue" panose="02000503000000020004"/>
                <a:cs typeface="Helvetica" panose="020B0604020202020204" pitchFamily="34" charset="0"/>
              </a:rPr>
              <a:t>Professor Olivier Staadt</a:t>
            </a:r>
            <a:endParaRPr lang="en-GB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004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7912-C3BF-F7DF-098D-87010F552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1E70B15-956E-7BE1-300F-558EE5254911}"/>
              </a:ext>
            </a:extLst>
          </p:cNvPr>
          <p:cNvGrpSpPr/>
          <p:nvPr/>
        </p:nvGrpSpPr>
        <p:grpSpPr>
          <a:xfrm>
            <a:off x="1959024" y="62380"/>
            <a:ext cx="2038210" cy="307777"/>
            <a:chOff x="0" y="1788"/>
            <a:chExt cx="2432374" cy="3042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5E98786-AD4A-711E-2427-4029A45AF486}"/>
                </a:ext>
              </a:extLst>
            </p:cNvPr>
            <p:cNvSpPr/>
            <p:nvPr/>
          </p:nvSpPr>
          <p:spPr>
            <a:xfrm>
              <a:off x="0" y="1788"/>
              <a:ext cx="2432374" cy="3042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PK"/>
            </a:p>
          </p:txBody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BA3D19ED-2508-793E-5301-C66E00B3C471}"/>
                </a:ext>
              </a:extLst>
            </p:cNvPr>
            <p:cNvSpPr txBox="1"/>
            <p:nvPr/>
          </p:nvSpPr>
          <p:spPr>
            <a:xfrm>
              <a:off x="14850" y="16638"/>
              <a:ext cx="2402675" cy="274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b="1" i="1" u="none" kern="1200" dirty="0">
                  <a:latin typeface="Helvitica"/>
                </a:rPr>
                <a:t>Camera &amp; Mesh Interaction</a:t>
              </a:r>
              <a:endParaRPr lang="en-DE" sz="1100" b="1" i="1" u="none" kern="1200" dirty="0">
                <a:latin typeface="Helvitica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D1F3FC0-B39C-FA43-49BE-2AD7A1546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12" y="1847586"/>
            <a:ext cx="4466880" cy="891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8352DA-59D4-FC28-8F7C-A258420D62A2}"/>
              </a:ext>
            </a:extLst>
          </p:cNvPr>
          <p:cNvSpPr txBox="1"/>
          <p:nvPr/>
        </p:nvSpPr>
        <p:spPr>
          <a:xfrm>
            <a:off x="631967" y="1009320"/>
            <a:ext cx="4332644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latin typeface="Inter"/>
              </a:rPr>
              <a:t>The camera casts rays through each pixel in the scene, </a:t>
            </a:r>
            <a:r>
              <a:rPr lang="en-US" sz="1050" b="1" dirty="0">
                <a:solidFill>
                  <a:srgbClr val="667EEA"/>
                </a:solidFill>
                <a:latin typeface="Inter"/>
              </a:rPr>
              <a:t>intersecting with meshes to simulate realistic lighting</a:t>
            </a:r>
            <a:r>
              <a:rPr lang="en-US" sz="1050" dirty="0">
                <a:latin typeface="Inter"/>
              </a:rPr>
              <a:t> and generate photorealistic images.</a:t>
            </a:r>
            <a:endParaRPr lang="en-PK" sz="1050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258101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29004-2885-7FA4-3EBB-B48721DB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E870963-2101-F082-6FDB-D644C7EB42B3}"/>
              </a:ext>
            </a:extLst>
          </p:cNvPr>
          <p:cNvGrpSpPr/>
          <p:nvPr/>
        </p:nvGrpSpPr>
        <p:grpSpPr>
          <a:xfrm>
            <a:off x="1959024" y="62380"/>
            <a:ext cx="2038210" cy="307777"/>
            <a:chOff x="0" y="1788"/>
            <a:chExt cx="2432374" cy="3042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96C0555-1281-7B9B-8997-9725BBF61562}"/>
                </a:ext>
              </a:extLst>
            </p:cNvPr>
            <p:cNvSpPr/>
            <p:nvPr/>
          </p:nvSpPr>
          <p:spPr>
            <a:xfrm>
              <a:off x="0" y="1788"/>
              <a:ext cx="2432374" cy="3042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PK"/>
            </a:p>
          </p:txBody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476310E1-FDF2-CFAE-9C4F-17278698E5A9}"/>
                </a:ext>
              </a:extLst>
            </p:cNvPr>
            <p:cNvSpPr txBox="1"/>
            <p:nvPr/>
          </p:nvSpPr>
          <p:spPr>
            <a:xfrm>
              <a:off x="14850" y="16638"/>
              <a:ext cx="2402675" cy="274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b="1" i="1" u="none" kern="1200" dirty="0">
                  <a:latin typeface="Helvitica"/>
                </a:rPr>
                <a:t>UI</a:t>
              </a:r>
              <a:endParaRPr lang="en-DE" sz="1100" b="1" i="1" u="none" kern="1200" dirty="0">
                <a:latin typeface="Helvitic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C942E42-DA8A-22F0-9DD7-A767549733B5}"/>
              </a:ext>
            </a:extLst>
          </p:cNvPr>
          <p:cNvSpPr txBox="1"/>
          <p:nvPr/>
        </p:nvSpPr>
        <p:spPr>
          <a:xfrm>
            <a:off x="526538" y="1264795"/>
            <a:ext cx="2394114" cy="149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667EEA"/>
                </a:solidFill>
                <a:latin typeface="Inter"/>
              </a:rPr>
              <a:t>Progressive Rendering</a:t>
            </a:r>
          </a:p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latin typeface="Inter"/>
              </a:rPr>
              <a:t>       Scattered pixel for instant feedback</a:t>
            </a:r>
          </a:p>
          <a:p>
            <a:pPr marL="171450" indent="-171450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667EEA"/>
                </a:solidFill>
                <a:latin typeface="Inter"/>
              </a:rPr>
              <a:t>Camera Controls</a:t>
            </a:r>
          </a:p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latin typeface="Inter"/>
              </a:rPr>
              <a:t>       WASD movement + mouse look</a:t>
            </a:r>
          </a:p>
          <a:p>
            <a:pPr marL="171450" indent="-171450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667EEA"/>
                </a:solidFill>
                <a:latin typeface="Inter"/>
              </a:rPr>
              <a:t>Dynamic Settings</a:t>
            </a:r>
          </a:p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i="1" dirty="0">
                <a:latin typeface="Helvitica"/>
              </a:rPr>
              <a:t>     </a:t>
            </a:r>
            <a:r>
              <a:rPr lang="en-US" sz="900" dirty="0">
                <a:latin typeface="Inter"/>
              </a:rPr>
              <a:t>Adjust resolution, samples, sky colors</a:t>
            </a:r>
          </a:p>
          <a:p>
            <a:pPr marL="171450" indent="-171450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667EEA"/>
                </a:solidFill>
                <a:latin typeface="Inter"/>
              </a:rPr>
              <a:t>Batch Rendering</a:t>
            </a:r>
          </a:p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i="1" dirty="0">
                <a:latin typeface="Helvitica"/>
              </a:rPr>
              <a:t>     </a:t>
            </a:r>
            <a:r>
              <a:rPr lang="en-US" sz="900" dirty="0">
                <a:latin typeface="Inter"/>
              </a:rPr>
              <a:t>High-quality output with  denoising</a:t>
            </a:r>
            <a:endParaRPr lang="en-PK" sz="900" dirty="0">
              <a:latin typeface="Int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18FFC-F40E-6C8B-5B87-F93FD4F30380}"/>
              </a:ext>
            </a:extLst>
          </p:cNvPr>
          <p:cNvSpPr txBox="1"/>
          <p:nvPr/>
        </p:nvSpPr>
        <p:spPr>
          <a:xfrm>
            <a:off x="650530" y="646660"/>
            <a:ext cx="2879052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solidFill>
                  <a:srgbClr val="667EEA"/>
                </a:solidFill>
                <a:latin typeface="Inter"/>
              </a:rPr>
              <a:t>Real-time Preview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36DB18-7EC2-1858-2F5E-CE0A0F3E3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673" y="1264795"/>
            <a:ext cx="2607333" cy="118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05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8B1B51A-B72B-7950-E038-FBBADC881813}"/>
              </a:ext>
            </a:extLst>
          </p:cNvPr>
          <p:cNvGrpSpPr/>
          <p:nvPr/>
        </p:nvGrpSpPr>
        <p:grpSpPr>
          <a:xfrm>
            <a:off x="1959024" y="62380"/>
            <a:ext cx="2038210" cy="307777"/>
            <a:chOff x="0" y="1788"/>
            <a:chExt cx="2432374" cy="3042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3135A6F-3E66-B269-764A-CE64AFD88BE3}"/>
                </a:ext>
              </a:extLst>
            </p:cNvPr>
            <p:cNvSpPr/>
            <p:nvPr/>
          </p:nvSpPr>
          <p:spPr>
            <a:xfrm>
              <a:off x="0" y="1788"/>
              <a:ext cx="2432374" cy="3042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PK"/>
            </a:p>
          </p:txBody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BD3D37FE-7750-11A5-CE40-12F306D032CD}"/>
                </a:ext>
              </a:extLst>
            </p:cNvPr>
            <p:cNvSpPr txBox="1"/>
            <p:nvPr/>
          </p:nvSpPr>
          <p:spPr>
            <a:xfrm>
              <a:off x="14850" y="16638"/>
              <a:ext cx="2402675" cy="274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b="1" i="1" dirty="0">
                  <a:latin typeface="Helvitica"/>
                </a:rPr>
                <a:t>Results</a:t>
              </a:r>
              <a:endParaRPr lang="en-DE" sz="1100" b="1" i="1" u="none" kern="1200" dirty="0">
                <a:latin typeface="Helvitica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8175565-02EE-68D4-ED45-15DBAA826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64" y="992456"/>
            <a:ext cx="1147495" cy="11474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5E8ADD-EBD4-7B6F-CBFD-18C15752B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834" y="992456"/>
            <a:ext cx="1147495" cy="11474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4D28B4-DCCE-EFF0-F523-847E22944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94" y="992456"/>
            <a:ext cx="1189850" cy="11898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737141-93FF-CF13-A737-A416D2E26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4" y="992456"/>
            <a:ext cx="1147495" cy="11474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E97394-1CD4-D343-EA08-DFBE49960A2D}"/>
              </a:ext>
            </a:extLst>
          </p:cNvPr>
          <p:cNvSpPr txBox="1"/>
          <p:nvPr/>
        </p:nvSpPr>
        <p:spPr>
          <a:xfrm flipH="1">
            <a:off x="908616" y="2139950"/>
            <a:ext cx="6026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667EEA"/>
                </a:solidFill>
                <a:latin typeface="Inter"/>
              </a:rPr>
              <a:t>Bed.obj</a:t>
            </a:r>
            <a:endParaRPr lang="en-PK" sz="900" b="1" dirty="0">
              <a:solidFill>
                <a:srgbClr val="667EEA"/>
              </a:solidFill>
              <a:latin typeface="Inter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65F2C3-3AB5-48F8-D182-0E0A0F48E113}"/>
              </a:ext>
            </a:extLst>
          </p:cNvPr>
          <p:cNvSpPr txBox="1"/>
          <p:nvPr/>
        </p:nvSpPr>
        <p:spPr>
          <a:xfrm flipH="1">
            <a:off x="1781428" y="2139950"/>
            <a:ext cx="15101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667EEA"/>
                </a:solidFill>
                <a:latin typeface="Inter"/>
              </a:rPr>
              <a:t>Thousand_triangles.obj</a:t>
            </a:r>
            <a:endParaRPr lang="en-PK" sz="900" b="1" dirty="0">
              <a:solidFill>
                <a:srgbClr val="667EEA"/>
              </a:solidFill>
              <a:latin typeface="Inter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CEFE54-6592-3698-3A82-490EC97AF40B}"/>
              </a:ext>
            </a:extLst>
          </p:cNvPr>
          <p:cNvSpPr txBox="1"/>
          <p:nvPr/>
        </p:nvSpPr>
        <p:spPr>
          <a:xfrm flipH="1">
            <a:off x="3291532" y="2139950"/>
            <a:ext cx="15101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667EEA"/>
                </a:solidFill>
                <a:latin typeface="Inter"/>
              </a:rPr>
              <a:t>Cornel_box.obj</a:t>
            </a:r>
            <a:endParaRPr lang="en-PK" sz="900" b="1" dirty="0">
              <a:solidFill>
                <a:srgbClr val="667EEA"/>
              </a:solidFill>
              <a:latin typeface="Inte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592B0B-BACF-8AC3-3A25-AD9E5017BA45}"/>
              </a:ext>
            </a:extLst>
          </p:cNvPr>
          <p:cNvSpPr txBox="1"/>
          <p:nvPr/>
        </p:nvSpPr>
        <p:spPr>
          <a:xfrm flipH="1">
            <a:off x="4448094" y="2161128"/>
            <a:ext cx="15101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667EEA"/>
                </a:solidFill>
                <a:latin typeface="Inter"/>
              </a:rPr>
              <a:t>Hundred_spheres.obj</a:t>
            </a:r>
            <a:endParaRPr lang="en-PK" sz="900" b="1" dirty="0">
              <a:solidFill>
                <a:srgbClr val="667EEA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78554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3E9B2-CB47-DBC5-BD58-13C4FEBE1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5CDC944-8251-4EBC-A367-0F5241700754}"/>
              </a:ext>
            </a:extLst>
          </p:cNvPr>
          <p:cNvGrpSpPr/>
          <p:nvPr/>
        </p:nvGrpSpPr>
        <p:grpSpPr>
          <a:xfrm>
            <a:off x="1959024" y="62380"/>
            <a:ext cx="2038210" cy="307777"/>
            <a:chOff x="0" y="1788"/>
            <a:chExt cx="2432374" cy="3042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DF60BE1-6D4D-9D0F-0103-A715F41BABC3}"/>
                </a:ext>
              </a:extLst>
            </p:cNvPr>
            <p:cNvSpPr/>
            <p:nvPr/>
          </p:nvSpPr>
          <p:spPr>
            <a:xfrm>
              <a:off x="0" y="1788"/>
              <a:ext cx="2432374" cy="3042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PK"/>
            </a:p>
          </p:txBody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73FEC182-92D2-075B-AD8F-0B8B66A43993}"/>
                </a:ext>
              </a:extLst>
            </p:cNvPr>
            <p:cNvSpPr txBox="1"/>
            <p:nvPr/>
          </p:nvSpPr>
          <p:spPr>
            <a:xfrm>
              <a:off x="14850" y="16638"/>
              <a:ext cx="2402675" cy="274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b="1" i="1" u="none" kern="1200" dirty="0">
                  <a:latin typeface="Helvitica"/>
                </a:rPr>
                <a:t>Features Implemented</a:t>
              </a:r>
              <a:endParaRPr lang="en-DE" sz="1100" b="1" i="1" u="none" kern="1200" dirty="0">
                <a:latin typeface="Helvitica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E70BFF0-5030-0E24-6BE5-26ECB2F414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79" b="13104"/>
          <a:stretch>
            <a:fillRect/>
          </a:stretch>
        </p:blipFill>
        <p:spPr>
          <a:xfrm>
            <a:off x="710008" y="883504"/>
            <a:ext cx="4845661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18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2DDE19-56E5-2E7A-B857-B75264C49704}"/>
              </a:ext>
            </a:extLst>
          </p:cNvPr>
          <p:cNvGrpSpPr/>
          <p:nvPr/>
        </p:nvGrpSpPr>
        <p:grpSpPr>
          <a:xfrm>
            <a:off x="1959024" y="62380"/>
            <a:ext cx="2038210" cy="307777"/>
            <a:chOff x="0" y="1788"/>
            <a:chExt cx="2432374" cy="3042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CA1C8C5-414C-F96E-3657-3A6653822D9F}"/>
                </a:ext>
              </a:extLst>
            </p:cNvPr>
            <p:cNvSpPr/>
            <p:nvPr/>
          </p:nvSpPr>
          <p:spPr>
            <a:xfrm>
              <a:off x="0" y="1788"/>
              <a:ext cx="2432374" cy="3042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PK"/>
            </a:p>
          </p:txBody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C71D5772-138C-BC13-6938-3293FD4CC075}"/>
                </a:ext>
              </a:extLst>
            </p:cNvPr>
            <p:cNvSpPr txBox="1"/>
            <p:nvPr/>
          </p:nvSpPr>
          <p:spPr>
            <a:xfrm>
              <a:off x="14850" y="16638"/>
              <a:ext cx="2402675" cy="274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b="1" i="1" u="none" kern="1200" dirty="0">
                  <a:latin typeface="Helvitica"/>
                </a:rPr>
                <a:t>Tools &amp; Technologies</a:t>
              </a:r>
              <a:endParaRPr lang="en-DE" sz="1100" b="1" i="1" u="none" kern="1200" dirty="0">
                <a:latin typeface="Helvitica"/>
              </a:endParaRPr>
            </a:p>
          </p:txBody>
        </p:sp>
      </p:grpSp>
      <p:pic>
        <p:nvPicPr>
          <p:cNvPr id="323" name="Picture 322">
            <a:extLst>
              <a:ext uri="{FF2B5EF4-FFF2-40B4-BE49-F238E27FC236}">
                <a16:creationId xmlns:a16="http://schemas.microsoft.com/office/drawing/2014/main" id="{76EB37F6-BC35-C5F6-0E48-0EEC0981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502" y="1252146"/>
            <a:ext cx="1977252" cy="1234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399FF7-A83C-D84E-1154-6DC6520A5929}"/>
              </a:ext>
            </a:extLst>
          </p:cNvPr>
          <p:cNvSpPr txBox="1"/>
          <p:nvPr/>
        </p:nvSpPr>
        <p:spPr>
          <a:xfrm>
            <a:off x="584889" y="730592"/>
            <a:ext cx="288036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667EEA"/>
                </a:solidFill>
                <a:latin typeface="Inter"/>
              </a:rPr>
              <a:t>Language</a:t>
            </a:r>
          </a:p>
          <a:p>
            <a:r>
              <a:rPr lang="en-US" sz="800" b="1" dirty="0">
                <a:solidFill>
                  <a:srgbClr val="667EEA"/>
                </a:solidFill>
                <a:latin typeface="Inter"/>
              </a:rPr>
              <a:t>(C++)</a:t>
            </a:r>
            <a:endParaRPr lang="en-US" sz="900" b="1" dirty="0">
              <a:solidFill>
                <a:srgbClr val="667EEA"/>
              </a:solidFill>
              <a:latin typeface="Inter"/>
            </a:endParaRPr>
          </a:p>
          <a:p>
            <a:r>
              <a:rPr lang="en-US" sz="900" dirty="0">
                <a:latin typeface="Inter"/>
              </a:rPr>
              <a:t>High performance, low-level memory control, industry standard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82AE55-7692-69F7-4463-CA2BA2910229}"/>
              </a:ext>
            </a:extLst>
          </p:cNvPr>
          <p:cNvSpPr txBox="1"/>
          <p:nvPr/>
        </p:nvSpPr>
        <p:spPr>
          <a:xfrm>
            <a:off x="584889" y="1376923"/>
            <a:ext cx="288036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667EEA"/>
                </a:solidFill>
                <a:latin typeface="Inter"/>
              </a:rPr>
              <a:t>Denoising</a:t>
            </a:r>
          </a:p>
          <a:p>
            <a:r>
              <a:rPr lang="en-US" sz="800" b="1" dirty="0">
                <a:solidFill>
                  <a:srgbClr val="667EEA"/>
                </a:solidFill>
                <a:latin typeface="Inter"/>
              </a:rPr>
              <a:t>(Intel OIDN)</a:t>
            </a:r>
            <a:endParaRPr lang="en-US" sz="900" b="1" dirty="0">
              <a:solidFill>
                <a:srgbClr val="667EEA"/>
              </a:solidFill>
              <a:latin typeface="Inter"/>
            </a:endParaRPr>
          </a:p>
          <a:p>
            <a:r>
              <a:rPr lang="en-US" sz="900" dirty="0">
                <a:latin typeface="Inter"/>
              </a:rPr>
              <a:t>AI-powered image denoising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92003A-EC5D-8050-0883-748A46891595}"/>
              </a:ext>
            </a:extLst>
          </p:cNvPr>
          <p:cNvSpPr txBox="1"/>
          <p:nvPr/>
        </p:nvSpPr>
        <p:spPr>
          <a:xfrm>
            <a:off x="584889" y="1869366"/>
            <a:ext cx="288036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667EEA"/>
                </a:solidFill>
                <a:latin typeface="Inter"/>
              </a:rPr>
              <a:t>Scene Format</a:t>
            </a:r>
          </a:p>
          <a:p>
            <a:r>
              <a:rPr lang="en-US" sz="800" b="1" dirty="0">
                <a:solidFill>
                  <a:srgbClr val="667EEA"/>
                </a:solidFill>
                <a:latin typeface="Inter"/>
              </a:rPr>
              <a:t>(XML + OBJ/MTL)</a:t>
            </a:r>
            <a:endParaRPr lang="en-US" sz="900" b="1" dirty="0">
              <a:solidFill>
                <a:srgbClr val="667EEA"/>
              </a:solidFill>
              <a:latin typeface="Inter"/>
            </a:endParaRPr>
          </a:p>
          <a:p>
            <a:r>
              <a:rPr lang="en-US" sz="900" dirty="0">
                <a:latin typeface="Inter"/>
              </a:rPr>
              <a:t>Human-readable scene definitions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11067E-A164-D448-909C-2BC22804E6F3}"/>
              </a:ext>
            </a:extLst>
          </p:cNvPr>
          <p:cNvSpPr txBox="1"/>
          <p:nvPr/>
        </p:nvSpPr>
        <p:spPr>
          <a:xfrm>
            <a:off x="584889" y="2361809"/>
            <a:ext cx="288036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667EEA"/>
                </a:solidFill>
                <a:latin typeface="Inter"/>
              </a:rPr>
              <a:t>Build System</a:t>
            </a:r>
          </a:p>
          <a:p>
            <a:r>
              <a:rPr lang="en-US" sz="800" b="1" dirty="0">
                <a:solidFill>
                  <a:srgbClr val="667EEA"/>
                </a:solidFill>
                <a:latin typeface="Inter"/>
              </a:rPr>
              <a:t>(CMake)</a:t>
            </a:r>
            <a:endParaRPr lang="en-US" sz="900" b="1" dirty="0">
              <a:solidFill>
                <a:srgbClr val="667EEA"/>
              </a:solidFill>
              <a:latin typeface="Inter"/>
            </a:endParaRPr>
          </a:p>
          <a:p>
            <a:r>
              <a:rPr lang="en-US" sz="900" dirty="0">
                <a:latin typeface="Inter"/>
              </a:rPr>
              <a:t>Cross-platform build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417958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3CC6A8-4FD3-511C-74E8-0652FFD3B235}"/>
              </a:ext>
            </a:extLst>
          </p:cNvPr>
          <p:cNvGrpSpPr/>
          <p:nvPr/>
        </p:nvGrpSpPr>
        <p:grpSpPr>
          <a:xfrm>
            <a:off x="1959024" y="62380"/>
            <a:ext cx="2038210" cy="307777"/>
            <a:chOff x="0" y="1788"/>
            <a:chExt cx="2432374" cy="3042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0EDE4EA-80EF-8A04-A890-A6C77B5D53FB}"/>
                </a:ext>
              </a:extLst>
            </p:cNvPr>
            <p:cNvSpPr/>
            <p:nvPr/>
          </p:nvSpPr>
          <p:spPr>
            <a:xfrm>
              <a:off x="0" y="1788"/>
              <a:ext cx="2432374" cy="3042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PK"/>
            </a:p>
          </p:txBody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9BA95328-D372-6485-C66D-489C6EC38F35}"/>
                </a:ext>
              </a:extLst>
            </p:cNvPr>
            <p:cNvSpPr txBox="1"/>
            <p:nvPr/>
          </p:nvSpPr>
          <p:spPr>
            <a:xfrm>
              <a:off x="14850" y="16638"/>
              <a:ext cx="2402675" cy="274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b="1" i="1" u="none" kern="1200" dirty="0">
                  <a:latin typeface="Helvitica"/>
                </a:rPr>
                <a:t>Future Work</a:t>
              </a:r>
              <a:endParaRPr lang="en-DE" sz="1100" b="1" i="1" u="none" kern="1200" dirty="0">
                <a:latin typeface="Helvitica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68E3130-7C49-81E1-2A5D-A8307D507186}"/>
              </a:ext>
            </a:extLst>
          </p:cNvPr>
          <p:cNvSpPr txBox="1"/>
          <p:nvPr/>
        </p:nvSpPr>
        <p:spPr>
          <a:xfrm>
            <a:off x="571500" y="1045314"/>
            <a:ext cx="1948180" cy="1390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de-DE" sz="1050" b="0" i="0" dirty="0">
                <a:solidFill>
                  <a:srgbClr val="667EEA"/>
                </a:solidFill>
                <a:effectLst/>
                <a:latin typeface="Inter"/>
              </a:rPr>
              <a:t>GPU Acceleration</a:t>
            </a:r>
            <a:br>
              <a:rPr lang="de-DE" sz="1050" b="0" i="0" dirty="0">
                <a:solidFill>
                  <a:srgbClr val="FFFFFF"/>
                </a:solidFill>
                <a:effectLst/>
                <a:latin typeface="Inter"/>
              </a:rPr>
            </a:br>
            <a:r>
              <a:rPr lang="de-DE" sz="1050" b="0" i="0" dirty="0">
                <a:effectLst/>
                <a:latin typeface="Inter"/>
              </a:rPr>
              <a:t>CUDA/OptiX for 100x speedup</a:t>
            </a:r>
          </a:p>
          <a:p>
            <a:pPr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de-DE" sz="1050" b="0" i="0" dirty="0">
                <a:solidFill>
                  <a:srgbClr val="667EEA"/>
                </a:solidFill>
                <a:effectLst/>
                <a:latin typeface="Inter"/>
              </a:rPr>
              <a:t>Adaptive Sampling</a:t>
            </a:r>
            <a:br>
              <a:rPr lang="de-DE" sz="1050" b="0" i="0" dirty="0">
                <a:solidFill>
                  <a:srgbClr val="FFFFFF"/>
                </a:solidFill>
                <a:effectLst/>
                <a:latin typeface="Inter"/>
              </a:rPr>
            </a:br>
            <a:r>
              <a:rPr lang="de-DE" sz="1050" b="0" i="0" dirty="0">
                <a:effectLst/>
                <a:latin typeface="Inter"/>
              </a:rPr>
              <a:t>Focus samples on noisy regions</a:t>
            </a:r>
          </a:p>
          <a:p>
            <a:pPr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de-DE" sz="1050" b="0" i="0" dirty="0">
                <a:solidFill>
                  <a:srgbClr val="667EEA"/>
                </a:solidFill>
                <a:effectLst/>
                <a:latin typeface="Inter"/>
              </a:rPr>
              <a:t>Multiple Importance Sampling</a:t>
            </a:r>
            <a:br>
              <a:rPr lang="de-DE" sz="1050" b="0" i="0" dirty="0">
                <a:solidFill>
                  <a:srgbClr val="FFFFFF"/>
                </a:solidFill>
                <a:effectLst/>
                <a:latin typeface="Inter"/>
              </a:rPr>
            </a:br>
            <a:r>
              <a:rPr lang="de-DE" sz="1050" b="0" i="0" dirty="0">
                <a:effectLst/>
                <a:latin typeface="Inter"/>
              </a:rPr>
              <a:t>Better variance reduction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A82F3-B9DF-BF11-F3A1-369F5678FAB7}"/>
              </a:ext>
            </a:extLst>
          </p:cNvPr>
          <p:cNvSpPr txBox="1"/>
          <p:nvPr/>
        </p:nvSpPr>
        <p:spPr>
          <a:xfrm>
            <a:off x="3370580" y="1045314"/>
            <a:ext cx="2880360" cy="1390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667EEA"/>
                </a:solidFill>
                <a:effectLst/>
                <a:latin typeface="Inter"/>
              </a:rPr>
              <a:t>Bidirectional Path Tracing</a:t>
            </a:r>
            <a:br>
              <a:rPr lang="en-US" sz="1050" b="0" i="0" dirty="0">
                <a:solidFill>
                  <a:srgbClr val="FFFFFF"/>
                </a:solidFill>
                <a:effectLst/>
                <a:latin typeface="Inter"/>
              </a:rPr>
            </a:br>
            <a:r>
              <a:rPr lang="en-US" sz="1050" b="0" i="0" dirty="0">
                <a:effectLst/>
                <a:latin typeface="Inter"/>
              </a:rPr>
              <a:t>Better caustics handling</a:t>
            </a:r>
          </a:p>
          <a:p>
            <a:pPr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667EEA"/>
                </a:solidFill>
                <a:effectLst/>
                <a:latin typeface="Inter"/>
              </a:rPr>
              <a:t>Volumetric Rendering</a:t>
            </a:r>
            <a:br>
              <a:rPr lang="en-US" sz="1050" b="0" i="0" dirty="0">
                <a:solidFill>
                  <a:srgbClr val="FFFFFF"/>
                </a:solidFill>
                <a:effectLst/>
                <a:latin typeface="Inter"/>
              </a:rPr>
            </a:br>
            <a:r>
              <a:rPr lang="en-US" sz="1050" b="0" i="0" dirty="0">
                <a:effectLst/>
                <a:latin typeface="Inter"/>
              </a:rPr>
              <a:t>Fog, smoke, clouds</a:t>
            </a:r>
          </a:p>
          <a:p>
            <a:pPr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667EEA"/>
                </a:solidFill>
                <a:effectLst/>
                <a:latin typeface="Inter"/>
              </a:rPr>
              <a:t>Motion Blur &amp; DoF</a:t>
            </a:r>
            <a:br>
              <a:rPr lang="en-US" sz="1050" b="0" i="0" dirty="0">
                <a:solidFill>
                  <a:srgbClr val="FFFFFF"/>
                </a:solidFill>
                <a:effectLst/>
                <a:latin typeface="Inter"/>
              </a:rPr>
            </a:br>
            <a:r>
              <a:rPr lang="en-US" sz="1050" b="0" i="0" dirty="0">
                <a:effectLst/>
                <a:latin typeface="Inter"/>
              </a:rPr>
              <a:t>Temporal and camera effects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633E79-9976-1292-AD5D-5D3AFFA621B3}"/>
              </a:ext>
            </a:extLst>
          </p:cNvPr>
          <p:cNvSpPr txBox="1"/>
          <p:nvPr/>
        </p:nvSpPr>
        <p:spPr>
          <a:xfrm>
            <a:off x="3370580" y="650761"/>
            <a:ext cx="3126740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400" b="1" dirty="0">
                <a:solidFill>
                  <a:srgbClr val="667EEA"/>
                </a:solidFill>
                <a:latin typeface="Inter"/>
              </a:rPr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FDEF16-267A-3DAA-4342-A5B589BB9D53}"/>
              </a:ext>
            </a:extLst>
          </p:cNvPr>
          <p:cNvSpPr txBox="1"/>
          <p:nvPr/>
        </p:nvSpPr>
        <p:spPr>
          <a:xfrm>
            <a:off x="607060" y="661533"/>
            <a:ext cx="3126740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400" b="1" dirty="0">
                <a:solidFill>
                  <a:srgbClr val="667EEA"/>
                </a:solidFill>
                <a:latin typeface="Inter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356048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030F0-9BE3-AF53-C95E-458CD0937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676F621-03A9-60D7-CBAD-F6D5029D65A3}"/>
              </a:ext>
            </a:extLst>
          </p:cNvPr>
          <p:cNvGrpSpPr/>
          <p:nvPr/>
        </p:nvGrpSpPr>
        <p:grpSpPr>
          <a:xfrm>
            <a:off x="1959024" y="62380"/>
            <a:ext cx="1662000" cy="307777"/>
            <a:chOff x="0" y="1788"/>
            <a:chExt cx="2432374" cy="3042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0B8466A-3208-3978-CEA9-535E8CD18028}"/>
                </a:ext>
              </a:extLst>
            </p:cNvPr>
            <p:cNvSpPr/>
            <p:nvPr/>
          </p:nvSpPr>
          <p:spPr>
            <a:xfrm>
              <a:off x="0" y="1788"/>
              <a:ext cx="2432374" cy="3042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PK"/>
            </a:p>
          </p:txBody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51993424-9B3F-0EFA-9AE2-7303CF273BC6}"/>
                </a:ext>
              </a:extLst>
            </p:cNvPr>
            <p:cNvSpPr txBox="1"/>
            <p:nvPr/>
          </p:nvSpPr>
          <p:spPr>
            <a:xfrm>
              <a:off x="14850" y="16638"/>
              <a:ext cx="2402675" cy="274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b="1" i="1" u="none" kern="1200" dirty="0">
                  <a:latin typeface="Helvitica"/>
                </a:rPr>
                <a:t>Q/A</a:t>
              </a:r>
              <a:endParaRPr lang="en-DE" sz="1100" b="1" i="1" u="none" kern="1200" dirty="0">
                <a:latin typeface="Helvitic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6B4678-29C8-5D83-7441-8D59FC5BDFB1}"/>
              </a:ext>
            </a:extLst>
          </p:cNvPr>
          <p:cNvSpPr txBox="1"/>
          <p:nvPr/>
        </p:nvSpPr>
        <p:spPr>
          <a:xfrm>
            <a:off x="490163" y="1421528"/>
            <a:ext cx="5341096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rgbClr val="667EEA"/>
                </a:solidFill>
                <a:latin typeface="Inter"/>
              </a:rPr>
              <a:t>Thank you for your attention, </a:t>
            </a:r>
            <a:r>
              <a:rPr lang="en-US" sz="1050" dirty="0">
                <a:latin typeface="Inter"/>
              </a:rPr>
              <a:t>and we welcome any questions or feedback regarding our 3D Ray Tracing Engine project</a:t>
            </a:r>
            <a:endParaRPr lang="en-PK" sz="1100" b="1" i="1" dirty="0">
              <a:latin typeface="Helvitica"/>
            </a:endParaRPr>
          </a:p>
        </p:txBody>
      </p:sp>
    </p:spTree>
    <p:extLst>
      <p:ext uri="{BB962C8B-B14F-4D97-AF65-F5344CB8AC3E}">
        <p14:creationId xmlns:p14="http://schemas.microsoft.com/office/powerpoint/2010/main" val="2643921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95B8124-1170-F47F-4C68-5A27C98A8313}"/>
              </a:ext>
            </a:extLst>
          </p:cNvPr>
          <p:cNvSpPr txBox="1"/>
          <p:nvPr/>
        </p:nvSpPr>
        <p:spPr>
          <a:xfrm>
            <a:off x="464821" y="1031900"/>
            <a:ext cx="2070100" cy="1220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🎯 </a:t>
            </a:r>
            <a:r>
              <a:rPr lang="en-US" sz="1400" b="1" dirty="0">
                <a:solidFill>
                  <a:srgbClr val="667EEA"/>
                </a:solidFill>
                <a:latin typeface="Inter"/>
              </a:rPr>
              <a:t>Core Concepts</a:t>
            </a:r>
          </a:p>
          <a:p>
            <a:endParaRPr lang="en-US" sz="1400" b="1" dirty="0">
              <a:latin typeface="Inter"/>
            </a:endParaRPr>
          </a:p>
          <a:p>
            <a:pPr algn="l">
              <a:spcAft>
                <a:spcPts val="1125"/>
              </a:spcAft>
            </a:pPr>
            <a:r>
              <a:rPr lang="en-US" sz="900" b="0" i="0" dirty="0">
                <a:effectLst/>
                <a:latin typeface="Inter"/>
              </a:rPr>
              <a:t>• What is Ray Tracing?</a:t>
            </a:r>
          </a:p>
          <a:p>
            <a:pPr algn="l">
              <a:spcAft>
                <a:spcPts val="1125"/>
              </a:spcAft>
            </a:pPr>
            <a:r>
              <a:rPr lang="en-US" sz="900" b="0" i="0" dirty="0">
                <a:effectLst/>
                <a:latin typeface="Inter"/>
              </a:rPr>
              <a:t>• Path Tracing Algorithm</a:t>
            </a:r>
          </a:p>
          <a:p>
            <a:pPr algn="l">
              <a:spcAft>
                <a:spcPts val="1125"/>
              </a:spcAft>
            </a:pPr>
            <a:r>
              <a:rPr lang="en-US" sz="900" b="0" i="0" dirty="0">
                <a:effectLst/>
                <a:latin typeface="Inter"/>
              </a:rPr>
              <a:t>• Monte Carlo 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A40C1F-8B40-0C46-A054-6BE50AFC74B2}"/>
              </a:ext>
            </a:extLst>
          </p:cNvPr>
          <p:cNvSpPr txBox="1"/>
          <p:nvPr/>
        </p:nvSpPr>
        <p:spPr>
          <a:xfrm>
            <a:off x="2139950" y="1046810"/>
            <a:ext cx="2880360" cy="1146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fr-FR" sz="1400" b="1" i="0" dirty="0">
                <a:solidFill>
                  <a:srgbClr val="667EEA"/>
                </a:solidFill>
                <a:effectLst/>
                <a:latin typeface="Inter"/>
              </a:rPr>
              <a:t>🔧 Implementation</a:t>
            </a:r>
          </a:p>
          <a:p>
            <a:pPr algn="l">
              <a:spcAft>
                <a:spcPts val="1125"/>
              </a:spcAft>
            </a:pPr>
            <a:r>
              <a:rPr lang="fr-FR" sz="900" b="0" i="0" dirty="0">
                <a:effectLst/>
                <a:latin typeface="Inter"/>
              </a:rPr>
              <a:t>• Materials &amp; BRDFs</a:t>
            </a:r>
          </a:p>
          <a:p>
            <a:pPr algn="l">
              <a:spcAft>
                <a:spcPts val="1125"/>
              </a:spcAft>
            </a:pPr>
            <a:r>
              <a:rPr lang="fr-FR" sz="900" b="0" i="0" dirty="0">
                <a:effectLst/>
                <a:latin typeface="Inter"/>
              </a:rPr>
              <a:t>• Acceleration Structures</a:t>
            </a:r>
          </a:p>
          <a:p>
            <a:pPr algn="l">
              <a:spcAft>
                <a:spcPts val="1125"/>
              </a:spcAft>
            </a:pPr>
            <a:r>
              <a:rPr lang="fr-FR" sz="900" b="0" i="0" dirty="0">
                <a:effectLst/>
                <a:latin typeface="Inter"/>
              </a:rPr>
              <a:t>• Interactive GUI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EFCFFF-41AB-BE92-D2B0-D8516BA002BE}"/>
              </a:ext>
            </a:extLst>
          </p:cNvPr>
          <p:cNvSpPr txBox="1"/>
          <p:nvPr/>
        </p:nvSpPr>
        <p:spPr>
          <a:xfrm>
            <a:off x="4168140" y="1046810"/>
            <a:ext cx="2989580" cy="1146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en-US" sz="1400" b="1" i="0" dirty="0">
                <a:solidFill>
                  <a:srgbClr val="667EEA"/>
                </a:solidFill>
                <a:effectLst/>
                <a:latin typeface="Inter"/>
              </a:rPr>
              <a:t>📊 Results</a:t>
            </a:r>
          </a:p>
          <a:p>
            <a:pPr algn="l">
              <a:spcAft>
                <a:spcPts val="1125"/>
              </a:spcAft>
            </a:pPr>
            <a:r>
              <a:rPr lang="en-US" sz="900" b="0" i="0" dirty="0">
                <a:effectLst/>
                <a:latin typeface="Inter"/>
              </a:rPr>
              <a:t>• Performance Metrics</a:t>
            </a:r>
          </a:p>
          <a:p>
            <a:pPr algn="l">
              <a:spcAft>
                <a:spcPts val="1125"/>
              </a:spcAft>
            </a:pPr>
            <a:r>
              <a:rPr lang="en-US" sz="900" b="0" i="0" dirty="0">
                <a:effectLst/>
                <a:latin typeface="Inter"/>
              </a:rPr>
              <a:t>• Sample Renders</a:t>
            </a:r>
          </a:p>
          <a:p>
            <a:pPr algn="l">
              <a:spcAft>
                <a:spcPts val="1125"/>
              </a:spcAft>
            </a:pPr>
            <a:r>
              <a:rPr lang="en-US" sz="900" b="0" i="0" dirty="0">
                <a:effectLst/>
                <a:latin typeface="Inter"/>
              </a:rPr>
              <a:t>• Future Work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91FB24-F559-4DA7-67A4-2F5D573512B8}"/>
              </a:ext>
            </a:extLst>
          </p:cNvPr>
          <p:cNvGrpSpPr/>
          <p:nvPr/>
        </p:nvGrpSpPr>
        <p:grpSpPr>
          <a:xfrm>
            <a:off x="1829729" y="142064"/>
            <a:ext cx="2213951" cy="304200"/>
            <a:chOff x="0" y="0"/>
            <a:chExt cx="1876471" cy="30420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B91A9B2-2A91-0112-5DA3-CD2BDB635086}"/>
                </a:ext>
              </a:extLst>
            </p:cNvPr>
            <p:cNvSpPr/>
            <p:nvPr/>
          </p:nvSpPr>
          <p:spPr>
            <a:xfrm>
              <a:off x="0" y="0"/>
              <a:ext cx="1876471" cy="3042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E96AA69B-1E5B-92AE-39DC-924972C8DA12}"/>
                </a:ext>
              </a:extLst>
            </p:cNvPr>
            <p:cNvSpPr txBox="1"/>
            <p:nvPr/>
          </p:nvSpPr>
          <p:spPr>
            <a:xfrm>
              <a:off x="14850" y="14850"/>
              <a:ext cx="1846771" cy="274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b="1" i="1" u="none" kern="1200" dirty="0">
                  <a:latin typeface="Helvitica"/>
                </a:rPr>
                <a:t>Presentation Overview</a:t>
              </a:r>
              <a:endParaRPr lang="en-DE" sz="1300" b="1" i="1" u="none" kern="1200" dirty="0">
                <a:latin typeface="Helvi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8344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ABB43-605C-B01F-F654-8B5A3241D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EC3DE3D-934A-5042-EA2C-302DACACFD01}"/>
              </a:ext>
            </a:extLst>
          </p:cNvPr>
          <p:cNvGrpSpPr/>
          <p:nvPr/>
        </p:nvGrpSpPr>
        <p:grpSpPr>
          <a:xfrm>
            <a:off x="1959024" y="62380"/>
            <a:ext cx="2038210" cy="307777"/>
            <a:chOff x="0" y="1788"/>
            <a:chExt cx="2432374" cy="3042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39D199E-89B3-1AB6-8933-BE535F21E7F8}"/>
                </a:ext>
              </a:extLst>
            </p:cNvPr>
            <p:cNvSpPr/>
            <p:nvPr/>
          </p:nvSpPr>
          <p:spPr>
            <a:xfrm>
              <a:off x="0" y="1788"/>
              <a:ext cx="2432374" cy="3042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PK"/>
            </a:p>
          </p:txBody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21750D89-1DB7-6261-A6DB-A5FF7C10B350}"/>
                </a:ext>
              </a:extLst>
            </p:cNvPr>
            <p:cNvSpPr txBox="1"/>
            <p:nvPr/>
          </p:nvSpPr>
          <p:spPr>
            <a:xfrm>
              <a:off x="14850" y="16638"/>
              <a:ext cx="2402675" cy="274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b="1" i="1" dirty="0">
                  <a:latin typeface="Helvitica"/>
                </a:rPr>
                <a:t>Tasks Division</a:t>
              </a:r>
              <a:endParaRPr lang="en-DE" sz="1100" b="1" i="1" u="none" kern="1200" dirty="0">
                <a:latin typeface="Helvitica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F6C5433-C514-9B61-6415-DC935B6B255F}"/>
              </a:ext>
            </a:extLst>
          </p:cNvPr>
          <p:cNvSpPr txBox="1"/>
          <p:nvPr/>
        </p:nvSpPr>
        <p:spPr>
          <a:xfrm>
            <a:off x="676275" y="852585"/>
            <a:ext cx="2203450" cy="230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en-US" sz="1050" dirty="0">
                <a:solidFill>
                  <a:srgbClr val="667EEA"/>
                </a:solidFill>
                <a:latin typeface="Inter"/>
              </a:rPr>
              <a:t>World Setup &amp; Scene Composition (18 h) </a:t>
            </a:r>
            <a:r>
              <a:rPr lang="en-US" sz="1050" dirty="0"/>
              <a:t>:</a:t>
            </a:r>
          </a:p>
          <a:p>
            <a:pPr>
              <a:spcAft>
                <a:spcPts val="1125"/>
              </a:spcAft>
            </a:pPr>
            <a:r>
              <a:rPr lang="en-US" sz="800" dirty="0"/>
              <a:t>Parsing the scene input and setting up the objects in the world. Organizing objects in a hittable list for ray-object intersections.</a:t>
            </a:r>
            <a:endParaRPr lang="en-US" sz="1050" dirty="0"/>
          </a:p>
          <a:p>
            <a:pPr>
              <a:spcAft>
                <a:spcPts val="1125"/>
              </a:spcAft>
            </a:pPr>
            <a:r>
              <a:rPr lang="en-US" sz="1050" dirty="0">
                <a:solidFill>
                  <a:srgbClr val="667EEA"/>
                </a:solidFill>
                <a:latin typeface="Inter"/>
              </a:rPr>
              <a:t>Camera and Mesh Interaction(17 h) :</a:t>
            </a:r>
          </a:p>
          <a:p>
            <a:pPr>
              <a:spcAft>
                <a:spcPts val="1125"/>
              </a:spcAft>
            </a:pPr>
            <a:r>
              <a:rPr lang="en-US" sz="800" dirty="0"/>
              <a:t>Setting up the camera and implementing the ray-object intersection logic for meshes.</a:t>
            </a:r>
            <a:endParaRPr lang="en-US" sz="1050" dirty="0"/>
          </a:p>
          <a:p>
            <a:pPr>
              <a:spcAft>
                <a:spcPts val="1125"/>
              </a:spcAft>
            </a:pPr>
            <a:r>
              <a:rPr lang="en-US" sz="1050" dirty="0">
                <a:solidFill>
                  <a:srgbClr val="667EEA"/>
                </a:solidFill>
                <a:latin typeface="Inter"/>
              </a:rPr>
              <a:t>Material Handling, Ray Tracing(19 h) </a:t>
            </a:r>
            <a:endParaRPr lang="en-US" sz="1050" dirty="0"/>
          </a:p>
          <a:p>
            <a:pPr>
              <a:spcAft>
                <a:spcPts val="1125"/>
              </a:spcAft>
            </a:pPr>
            <a:r>
              <a:rPr lang="en-US" sz="800" dirty="0"/>
              <a:t>Defining material models and simulating light interactions with objects in the scene.</a:t>
            </a:r>
            <a:endParaRPr lang="en-US" sz="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2544D1-1F76-C478-282A-C1CFF733BED4}"/>
              </a:ext>
            </a:extLst>
          </p:cNvPr>
          <p:cNvSpPr txBox="1"/>
          <p:nvPr/>
        </p:nvSpPr>
        <p:spPr>
          <a:xfrm>
            <a:off x="3129280" y="901317"/>
            <a:ext cx="2880360" cy="188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667EEA"/>
                </a:solidFill>
                <a:latin typeface="Inter"/>
              </a:rPr>
              <a:t>BVH Optimization (15 h):</a:t>
            </a:r>
          </a:p>
          <a:p>
            <a:endParaRPr lang="en-US" sz="1050" dirty="0">
              <a:solidFill>
                <a:srgbClr val="667EEA"/>
              </a:solidFill>
              <a:latin typeface="Inter"/>
            </a:endParaRPr>
          </a:p>
          <a:p>
            <a:r>
              <a:rPr lang="en-US" sz="800" dirty="0"/>
              <a:t>Organizing the scene into bounding volumes and optimizing </a:t>
            </a:r>
          </a:p>
          <a:p>
            <a:r>
              <a:rPr lang="en-US" sz="800" dirty="0"/>
              <a:t>ray tracing with BVH.</a:t>
            </a:r>
          </a:p>
          <a:p>
            <a:endParaRPr lang="en-US" sz="800" dirty="0"/>
          </a:p>
          <a:p>
            <a:r>
              <a:rPr lang="en-US" sz="1050" dirty="0">
                <a:solidFill>
                  <a:srgbClr val="667EEA"/>
                </a:solidFill>
                <a:latin typeface="Inter"/>
              </a:rPr>
              <a:t>UI Integration for Rendering: (20 h)</a:t>
            </a:r>
          </a:p>
          <a:p>
            <a:endParaRPr lang="en-US" sz="800" dirty="0"/>
          </a:p>
          <a:p>
            <a:r>
              <a:rPr lang="en-US" sz="800" dirty="0"/>
              <a:t>Building the user interface for controlling the rendering</a:t>
            </a:r>
          </a:p>
          <a:p>
            <a:r>
              <a:rPr lang="en-US" sz="800" dirty="0"/>
              <a:t> process and visualizing results.</a:t>
            </a:r>
          </a:p>
          <a:p>
            <a:endParaRPr lang="en-US" sz="1050" dirty="0">
              <a:solidFill>
                <a:srgbClr val="667EEA"/>
              </a:solidFill>
              <a:latin typeface="Inter"/>
            </a:endParaRPr>
          </a:p>
          <a:p>
            <a:r>
              <a:rPr lang="en-US" sz="1050" dirty="0">
                <a:solidFill>
                  <a:srgbClr val="667EEA"/>
                </a:solidFill>
                <a:latin typeface="Inter"/>
              </a:rPr>
              <a:t>Optimization - Multi-Threading (15 h) :</a:t>
            </a:r>
          </a:p>
          <a:p>
            <a:r>
              <a:rPr lang="en-US" sz="800" dirty="0"/>
              <a:t>Improving rendering speed and implementing additional rendering features like reflections or shadows.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016CAC-70E7-CB8A-E9A2-2AD775DD6E9D}"/>
              </a:ext>
            </a:extLst>
          </p:cNvPr>
          <p:cNvSpPr txBox="1"/>
          <p:nvPr/>
        </p:nvSpPr>
        <p:spPr>
          <a:xfrm>
            <a:off x="3370580" y="492621"/>
            <a:ext cx="3126740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400" b="1" dirty="0">
                <a:solidFill>
                  <a:srgbClr val="667EEA"/>
                </a:solidFill>
                <a:latin typeface="Inter"/>
              </a:rPr>
              <a:t>Abu Bakar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D6C069-8AC5-9D44-2875-8B25DCDB1677}"/>
              </a:ext>
            </a:extLst>
          </p:cNvPr>
          <p:cNvSpPr txBox="1"/>
          <p:nvPr/>
        </p:nvSpPr>
        <p:spPr>
          <a:xfrm>
            <a:off x="607060" y="492621"/>
            <a:ext cx="3126740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400" b="1" dirty="0">
                <a:solidFill>
                  <a:srgbClr val="667EEA"/>
                </a:solidFill>
                <a:latin typeface="Inter"/>
              </a:rPr>
              <a:t>Shahman	</a:t>
            </a:r>
          </a:p>
        </p:txBody>
      </p:sp>
    </p:spTree>
    <p:extLst>
      <p:ext uri="{BB962C8B-B14F-4D97-AF65-F5344CB8AC3E}">
        <p14:creationId xmlns:p14="http://schemas.microsoft.com/office/powerpoint/2010/main" val="2316495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422FD7-F07F-52F1-3390-9D46A822ED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9936973"/>
              </p:ext>
            </p:extLst>
          </p:nvPr>
        </p:nvGraphicFramePr>
        <p:xfrm>
          <a:off x="1874862" y="41675"/>
          <a:ext cx="1876471" cy="307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F6DEA59-674A-6C09-2C5B-88CD3854A7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1025" y="961833"/>
            <a:ext cx="1977252" cy="1934295"/>
          </a:xfrm>
          <a:prstGeom prst="rect">
            <a:avLst/>
          </a:prstGeom>
        </p:spPr>
      </p:pic>
      <p:sp>
        <p:nvSpPr>
          <p:cNvPr id="324" name="TextBox 323">
            <a:extLst>
              <a:ext uri="{FF2B5EF4-FFF2-40B4-BE49-F238E27FC236}">
                <a16:creationId xmlns:a16="http://schemas.microsoft.com/office/drawing/2014/main" id="{C7004F02-6774-CF4F-BBBD-ABEAFBADF283}"/>
              </a:ext>
            </a:extLst>
          </p:cNvPr>
          <p:cNvSpPr txBox="1"/>
          <p:nvPr/>
        </p:nvSpPr>
        <p:spPr>
          <a:xfrm>
            <a:off x="578989" y="748046"/>
            <a:ext cx="2779375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0" i="0" dirty="0">
                <a:effectLst/>
                <a:latin typeface="Inter"/>
              </a:rPr>
              <a:t>Ray tracing simulates the </a:t>
            </a:r>
            <a:r>
              <a:rPr lang="en-US" sz="1100" b="0" i="0" dirty="0">
                <a:solidFill>
                  <a:srgbClr val="667EEA"/>
                </a:solidFill>
                <a:effectLst/>
                <a:latin typeface="Inter"/>
              </a:rPr>
              <a:t>physical behavior of light</a:t>
            </a:r>
            <a:r>
              <a:rPr lang="en-US" sz="1100" b="0" i="0" dirty="0">
                <a:effectLst/>
                <a:latin typeface="Inter"/>
              </a:rPr>
              <a:t> by tracing light rays as they interact with objects in a 3D scene.</a:t>
            </a:r>
            <a:endParaRPr lang="en-PK" sz="1100" b="1" i="1" dirty="0">
              <a:latin typeface="Helvitica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111514FC-4438-A6D4-3077-69518A36E527}"/>
              </a:ext>
            </a:extLst>
          </p:cNvPr>
          <p:cNvSpPr txBox="1"/>
          <p:nvPr/>
        </p:nvSpPr>
        <p:spPr>
          <a:xfrm>
            <a:off x="578989" y="1500970"/>
            <a:ext cx="2879052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500"/>
              </a:spcAft>
              <a:buNone/>
            </a:pPr>
            <a:r>
              <a:rPr lang="en-US" sz="900" b="1" i="0" dirty="0">
                <a:effectLst/>
                <a:latin typeface="Inter"/>
              </a:rPr>
              <a:t>Natural Effects:</a:t>
            </a:r>
          </a:p>
          <a:p>
            <a:pPr marL="171450" indent="-17145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667EEA"/>
                </a:solidFill>
                <a:effectLst/>
                <a:latin typeface="Inter"/>
              </a:rPr>
              <a:t>Reflections</a:t>
            </a:r>
            <a:r>
              <a:rPr lang="en-US" sz="900" b="0" i="0" dirty="0">
                <a:solidFill>
                  <a:srgbClr val="FFFFFF"/>
                </a:solidFill>
                <a:effectLst/>
                <a:latin typeface="Inter"/>
              </a:rPr>
              <a:t> -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Inter"/>
              </a:rPr>
              <a:t>Mirror-like surfaces</a:t>
            </a:r>
          </a:p>
          <a:p>
            <a:pPr marL="171450" indent="-17145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667EEA"/>
                </a:solidFill>
                <a:effectLst/>
                <a:latin typeface="Inter"/>
              </a:rPr>
              <a:t>Refractions</a:t>
            </a:r>
            <a:r>
              <a:rPr lang="en-US" sz="900" b="0" i="0" dirty="0">
                <a:solidFill>
                  <a:srgbClr val="FFFFFF"/>
                </a:solidFill>
                <a:effectLst/>
                <a:latin typeface="Inter"/>
              </a:rPr>
              <a:t> -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Inter"/>
              </a:rPr>
              <a:t>Glass and water</a:t>
            </a:r>
          </a:p>
          <a:p>
            <a:pPr marL="171450" indent="-17145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667EEA"/>
                </a:solidFill>
                <a:effectLst/>
                <a:latin typeface="Inter"/>
              </a:rPr>
              <a:t>Shadows</a:t>
            </a:r>
            <a:r>
              <a:rPr lang="en-US" sz="900" b="0" i="0" dirty="0">
                <a:solidFill>
                  <a:srgbClr val="FFFFFF"/>
                </a:solidFill>
                <a:effectLst/>
                <a:latin typeface="Inter"/>
              </a:rPr>
              <a:t> -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Inter"/>
              </a:rPr>
              <a:t>Both hard and soft</a:t>
            </a:r>
          </a:p>
          <a:p>
            <a:pPr marL="171450" indent="-17145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667EEA"/>
                </a:solidFill>
                <a:effectLst/>
                <a:latin typeface="Inter"/>
              </a:rPr>
              <a:t>Global Illumination</a:t>
            </a:r>
            <a:r>
              <a:rPr lang="en-US" sz="900" b="0" i="0" dirty="0">
                <a:solidFill>
                  <a:srgbClr val="FFFFFF"/>
                </a:solidFill>
                <a:effectLst/>
                <a:latin typeface="Inter"/>
              </a:rPr>
              <a:t> -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Inter"/>
              </a:rPr>
              <a:t>Indirect lighting</a:t>
            </a:r>
          </a:p>
        </p:txBody>
      </p:sp>
    </p:spTree>
    <p:extLst>
      <p:ext uri="{BB962C8B-B14F-4D97-AF65-F5344CB8AC3E}">
        <p14:creationId xmlns:p14="http://schemas.microsoft.com/office/powerpoint/2010/main" val="1602797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3596A-D703-D2F5-68E7-02248DBD4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4EBC99F-208D-B71B-9F24-675192BB4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850492"/>
              </p:ext>
            </p:extLst>
          </p:nvPr>
        </p:nvGraphicFramePr>
        <p:xfrm>
          <a:off x="1874862" y="41675"/>
          <a:ext cx="1876471" cy="307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4" name="TextBox 323">
            <a:extLst>
              <a:ext uri="{FF2B5EF4-FFF2-40B4-BE49-F238E27FC236}">
                <a16:creationId xmlns:a16="http://schemas.microsoft.com/office/drawing/2014/main" id="{3CC937E8-F8D9-E98D-A994-43A9350BBED5}"/>
              </a:ext>
            </a:extLst>
          </p:cNvPr>
          <p:cNvSpPr txBox="1"/>
          <p:nvPr/>
        </p:nvSpPr>
        <p:spPr>
          <a:xfrm>
            <a:off x="578989" y="544014"/>
            <a:ext cx="2779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500"/>
              </a:spcAft>
              <a:buNone/>
            </a:pPr>
            <a:r>
              <a:rPr lang="de-DE" sz="1050" b="1" dirty="0">
                <a:solidFill>
                  <a:srgbClr val="667EEA"/>
                </a:solidFill>
                <a:latin typeface="Inter"/>
              </a:rPr>
              <a:t>The Rendering Equation: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6DCB8F8C-4A74-49F2-68A4-C8E7CB954AB3}"/>
              </a:ext>
            </a:extLst>
          </p:cNvPr>
          <p:cNvSpPr txBox="1"/>
          <p:nvPr/>
        </p:nvSpPr>
        <p:spPr>
          <a:xfrm>
            <a:off x="761869" y="885690"/>
            <a:ext cx="2879052" cy="1069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de-DE" sz="900" b="1" i="0" dirty="0">
                <a:solidFill>
                  <a:srgbClr val="000000"/>
                </a:solidFill>
                <a:effectLst/>
                <a:latin typeface="Inter"/>
              </a:rPr>
              <a:t>L</a:t>
            </a:r>
            <a:r>
              <a:rPr lang="de-DE" sz="900" b="1" i="0" baseline="-25000" dirty="0">
                <a:solidFill>
                  <a:srgbClr val="000000"/>
                </a:solidFill>
                <a:effectLst/>
                <a:latin typeface="Inter"/>
              </a:rPr>
              <a:t>o</a:t>
            </a:r>
            <a:r>
              <a:rPr lang="de-DE" sz="900" b="0" i="0" dirty="0">
                <a:solidFill>
                  <a:srgbClr val="000000"/>
                </a:solidFill>
                <a:effectLst/>
                <a:latin typeface="Inter"/>
              </a:rPr>
              <a:t> - Outgoing radiance</a:t>
            </a:r>
          </a:p>
          <a:p>
            <a:pPr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de-DE" sz="900" b="1" i="0" dirty="0">
                <a:solidFill>
                  <a:srgbClr val="000000"/>
                </a:solidFill>
                <a:effectLst/>
                <a:latin typeface="Inter"/>
              </a:rPr>
              <a:t>L</a:t>
            </a:r>
            <a:r>
              <a:rPr lang="de-DE" sz="900" b="1" i="0" baseline="-25000" dirty="0">
                <a:solidFill>
                  <a:srgbClr val="000000"/>
                </a:solidFill>
                <a:effectLst/>
                <a:latin typeface="Inter"/>
              </a:rPr>
              <a:t>e</a:t>
            </a:r>
            <a:r>
              <a:rPr lang="de-DE" sz="900" b="0" i="0" dirty="0">
                <a:solidFill>
                  <a:srgbClr val="000000"/>
                </a:solidFill>
                <a:effectLst/>
                <a:latin typeface="Inter"/>
              </a:rPr>
              <a:t> - Emission (lights)</a:t>
            </a:r>
          </a:p>
          <a:p>
            <a:pPr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de-DE" sz="900" b="1" i="0" dirty="0">
                <a:solidFill>
                  <a:srgbClr val="000000"/>
                </a:solidFill>
                <a:effectLst/>
                <a:latin typeface="Inter"/>
              </a:rPr>
              <a:t>f</a:t>
            </a:r>
            <a:r>
              <a:rPr lang="de-DE" sz="900" b="0" i="0" dirty="0">
                <a:solidFill>
                  <a:srgbClr val="000000"/>
                </a:solidFill>
                <a:effectLst/>
                <a:latin typeface="Inter"/>
              </a:rPr>
              <a:t> - BRDF (material reflection)</a:t>
            </a:r>
          </a:p>
          <a:p>
            <a:pPr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de-DE" sz="900" b="1" i="0" dirty="0">
                <a:solidFill>
                  <a:srgbClr val="000000"/>
                </a:solidFill>
                <a:effectLst/>
                <a:latin typeface="Inter"/>
              </a:rPr>
              <a:t>L</a:t>
            </a:r>
            <a:r>
              <a:rPr lang="de-DE" sz="900" b="1" i="0" baseline="-25000" dirty="0">
                <a:solidFill>
                  <a:srgbClr val="000000"/>
                </a:solidFill>
                <a:effectLst/>
                <a:latin typeface="Inter"/>
              </a:rPr>
              <a:t>i</a:t>
            </a:r>
            <a:r>
              <a:rPr lang="de-DE" sz="900" b="0" i="0" dirty="0">
                <a:solidFill>
                  <a:srgbClr val="000000"/>
                </a:solidFill>
                <a:effectLst/>
                <a:latin typeface="Inter"/>
              </a:rPr>
              <a:t> - Incoming radiance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C839A-9638-BDC2-B9B7-F59C858DB6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1506" y="1207607"/>
            <a:ext cx="2044215" cy="310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3427FC-1073-6F66-8AB3-4AA2DE55A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857" y="2375954"/>
            <a:ext cx="3579946" cy="71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41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B1AFC-5F36-6F94-BF17-9D8E5F9D3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FB4CB7-C66B-26B5-89C6-97966B29D0AA}"/>
              </a:ext>
            </a:extLst>
          </p:cNvPr>
          <p:cNvGrpSpPr/>
          <p:nvPr/>
        </p:nvGrpSpPr>
        <p:grpSpPr>
          <a:xfrm>
            <a:off x="1959024" y="62380"/>
            <a:ext cx="1725104" cy="307777"/>
            <a:chOff x="0" y="1788"/>
            <a:chExt cx="2432374" cy="3042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903915D-E20A-BFAE-3AA7-21141AFEEF4A}"/>
                </a:ext>
              </a:extLst>
            </p:cNvPr>
            <p:cNvSpPr/>
            <p:nvPr/>
          </p:nvSpPr>
          <p:spPr>
            <a:xfrm>
              <a:off x="0" y="1788"/>
              <a:ext cx="2432374" cy="3042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PK"/>
            </a:p>
          </p:txBody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6BC1A30A-93C3-7ECF-6E37-4EC80BDEE91A}"/>
                </a:ext>
              </a:extLst>
            </p:cNvPr>
            <p:cNvSpPr txBox="1"/>
            <p:nvPr/>
          </p:nvSpPr>
          <p:spPr>
            <a:xfrm>
              <a:off x="14850" y="16638"/>
              <a:ext cx="2402675" cy="274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b="1" i="1" u="none" kern="1200" dirty="0">
                  <a:latin typeface="Helvitica"/>
                </a:rPr>
                <a:t>Design &amp; Architecture</a:t>
              </a:r>
              <a:endParaRPr lang="en-DE" sz="1100" b="1" i="1" u="none" kern="1200" dirty="0">
                <a:latin typeface="Helvitica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311C720-938F-9635-FFCE-33BA7798C930}"/>
              </a:ext>
            </a:extLst>
          </p:cNvPr>
          <p:cNvSpPr txBox="1"/>
          <p:nvPr/>
        </p:nvSpPr>
        <p:spPr>
          <a:xfrm>
            <a:off x="526739" y="1016481"/>
            <a:ext cx="2394114" cy="1138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dirty="0">
                <a:latin typeface="Inter"/>
              </a:rPr>
              <a:t>Layered architecture, where the input layer parses scene data, the core engine handles ray tracing and material interaction, and the </a:t>
            </a:r>
            <a:r>
              <a:rPr lang="en-US" sz="1050" dirty="0">
                <a:solidFill>
                  <a:srgbClr val="667EEA"/>
                </a:solidFill>
                <a:latin typeface="Inter"/>
              </a:rPr>
              <a:t>output layer applies optimizations like tone mapping to generate photorealistic images.</a:t>
            </a:r>
            <a:endParaRPr lang="en-PK" sz="1050" dirty="0">
              <a:solidFill>
                <a:srgbClr val="667EEA"/>
              </a:solidFill>
              <a:latin typeface="Int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CE6C8-659D-DFF0-C004-FFF0F6705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736745"/>
            <a:ext cx="2640488" cy="24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30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BE1A1-E712-6F0C-79F6-ECDB87A6A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1AC52E-83E3-599F-0F94-9D748E1A6AE8}"/>
              </a:ext>
            </a:extLst>
          </p:cNvPr>
          <p:cNvGrpSpPr/>
          <p:nvPr/>
        </p:nvGrpSpPr>
        <p:grpSpPr>
          <a:xfrm>
            <a:off x="1520112" y="109406"/>
            <a:ext cx="2586850" cy="307777"/>
            <a:chOff x="0" y="1788"/>
            <a:chExt cx="2432374" cy="3042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EF9F9BA-BE89-F4A0-D6E7-CA3847013E3A}"/>
                </a:ext>
              </a:extLst>
            </p:cNvPr>
            <p:cNvSpPr/>
            <p:nvPr/>
          </p:nvSpPr>
          <p:spPr>
            <a:xfrm>
              <a:off x="0" y="1788"/>
              <a:ext cx="2432374" cy="3042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PK"/>
            </a:p>
          </p:txBody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1575DA09-A65C-200C-0D93-8D8A915A24C2}"/>
                </a:ext>
              </a:extLst>
            </p:cNvPr>
            <p:cNvSpPr txBox="1"/>
            <p:nvPr/>
          </p:nvSpPr>
          <p:spPr>
            <a:xfrm>
              <a:off x="14850" y="16638"/>
              <a:ext cx="2402675" cy="274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b="1" i="1" u="none" kern="1200" dirty="0">
                  <a:latin typeface="Helvitica"/>
                </a:rPr>
                <a:t>Materials &amp; BRDFs</a:t>
              </a:r>
              <a:endParaRPr lang="en-DE" sz="1100" b="1" i="1" u="none" kern="1200" dirty="0">
                <a:latin typeface="Helvitica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819DDBA-90AB-A986-3218-5C9F76ED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918" y="1974193"/>
            <a:ext cx="2486428" cy="9897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BFDA78-B465-E1DD-5974-CE2E25E2B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013" y="656987"/>
            <a:ext cx="2495847" cy="9897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7FE818-08F7-7C03-EBA6-8FF44D9DEF51}"/>
              </a:ext>
            </a:extLst>
          </p:cNvPr>
          <p:cNvSpPr txBox="1"/>
          <p:nvPr/>
        </p:nvSpPr>
        <p:spPr>
          <a:xfrm>
            <a:off x="673937" y="560409"/>
            <a:ext cx="1723935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1500"/>
              </a:spcAft>
            </a:pPr>
            <a:r>
              <a:rPr lang="en-US" sz="900" b="1" dirty="0">
                <a:solidFill>
                  <a:srgbClr val="667EEA"/>
                </a:solidFill>
                <a:latin typeface="Inter"/>
              </a:rPr>
              <a:t>Lambertian (Diffuse)</a:t>
            </a:r>
            <a:endParaRPr lang="en-PK" sz="900" b="1" dirty="0">
              <a:solidFill>
                <a:srgbClr val="667EEA"/>
              </a:solidFill>
              <a:latin typeface="Inte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E92C88-ADDB-7C79-A112-413F8D20EFFB}"/>
              </a:ext>
            </a:extLst>
          </p:cNvPr>
          <p:cNvSpPr txBox="1"/>
          <p:nvPr/>
        </p:nvSpPr>
        <p:spPr>
          <a:xfrm>
            <a:off x="562774" y="2173614"/>
            <a:ext cx="239411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>
                <a:latin typeface="Inter"/>
              </a:rPr>
              <a:t>"Objects like spheres and meshes are defined by geometric data and materials, tested for intersection with rays to determine visibility and lighting."</a:t>
            </a:r>
            <a:endParaRPr lang="en-PK" sz="900" dirty="0">
              <a:latin typeface="Inter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0C4267-8A97-274D-41D4-3134A2BC9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5" y="813740"/>
            <a:ext cx="1777539" cy="1068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18EB96-6D9E-C53A-8D42-62DCFBB27253}"/>
              </a:ext>
            </a:extLst>
          </p:cNvPr>
          <p:cNvSpPr txBox="1"/>
          <p:nvPr/>
        </p:nvSpPr>
        <p:spPr>
          <a:xfrm>
            <a:off x="673937" y="999807"/>
            <a:ext cx="1723935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 dirty="0">
                <a:solidFill>
                  <a:srgbClr val="667EEA"/>
                </a:solidFill>
                <a:latin typeface="Inter"/>
              </a:rPr>
              <a:t>Metal (Reflective)</a:t>
            </a:r>
            <a:endParaRPr lang="en-PK" sz="900" b="1" dirty="0">
              <a:solidFill>
                <a:srgbClr val="667EEA"/>
              </a:solidFill>
              <a:latin typeface="Inter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392D9F-F91C-0780-2AA9-12073EACF683}"/>
              </a:ext>
            </a:extLst>
          </p:cNvPr>
          <p:cNvSpPr txBox="1"/>
          <p:nvPr/>
        </p:nvSpPr>
        <p:spPr>
          <a:xfrm>
            <a:off x="673937" y="1460045"/>
            <a:ext cx="1723935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 dirty="0">
                <a:solidFill>
                  <a:srgbClr val="667EEA"/>
                </a:solidFill>
                <a:latin typeface="Inter"/>
              </a:rPr>
              <a:t>Dielectric (Glass)</a:t>
            </a:r>
            <a:endParaRPr lang="en-PK" sz="900" b="1" dirty="0">
              <a:solidFill>
                <a:srgbClr val="667EEA"/>
              </a:solidFill>
              <a:latin typeface="Inter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03B287-D0CC-95B2-9E51-DB7F02076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56" y="1304146"/>
            <a:ext cx="1774178" cy="1245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0671F95-80C7-A3A8-6EAD-F77E45B14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95" y="1717363"/>
            <a:ext cx="1102505" cy="16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4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E0491-EE2A-EFBF-8E1A-3240EE2F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5E85744-DEE2-E3BB-0380-0112070AADF0}"/>
              </a:ext>
            </a:extLst>
          </p:cNvPr>
          <p:cNvGrpSpPr/>
          <p:nvPr/>
        </p:nvGrpSpPr>
        <p:grpSpPr>
          <a:xfrm>
            <a:off x="1959024" y="62380"/>
            <a:ext cx="1725104" cy="307777"/>
            <a:chOff x="0" y="1788"/>
            <a:chExt cx="2432374" cy="3042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8C5B41F-5594-9E78-3C9D-FF4B57BB10A3}"/>
                </a:ext>
              </a:extLst>
            </p:cNvPr>
            <p:cNvSpPr/>
            <p:nvPr/>
          </p:nvSpPr>
          <p:spPr>
            <a:xfrm>
              <a:off x="0" y="1788"/>
              <a:ext cx="2432374" cy="3042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PK"/>
            </a:p>
          </p:txBody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17805A5D-894F-D787-A5E3-D2FDB1552DB0}"/>
                </a:ext>
              </a:extLst>
            </p:cNvPr>
            <p:cNvSpPr txBox="1"/>
            <p:nvPr/>
          </p:nvSpPr>
          <p:spPr>
            <a:xfrm>
              <a:off x="14850" y="16638"/>
              <a:ext cx="2402675" cy="274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b="1" i="1" u="none" kern="1200" dirty="0">
                  <a:latin typeface="Helvitica"/>
                </a:rPr>
                <a:t>BVH Acceleration</a:t>
              </a:r>
              <a:endParaRPr lang="en-DE" sz="1100" b="1" i="1" u="none" kern="1200" dirty="0">
                <a:latin typeface="Helvitica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4B43913-CDE6-08FB-9989-EA2E37456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547" y="1985254"/>
            <a:ext cx="2140780" cy="1177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4ABC7B-6850-4BDF-0405-D492A3430C71}"/>
              </a:ext>
            </a:extLst>
          </p:cNvPr>
          <p:cNvSpPr txBox="1"/>
          <p:nvPr/>
        </p:nvSpPr>
        <p:spPr>
          <a:xfrm>
            <a:off x="584887" y="781354"/>
            <a:ext cx="2074711" cy="83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500"/>
              </a:spcAft>
              <a:buNone/>
            </a:pPr>
            <a:r>
              <a:rPr lang="en-US" sz="900" b="1" dirty="0">
                <a:solidFill>
                  <a:srgbClr val="667EEA"/>
                </a:solidFill>
                <a:latin typeface="Inter"/>
              </a:rPr>
              <a:t>The Problem</a:t>
            </a:r>
          </a:p>
          <a:p>
            <a:pPr algn="l">
              <a:spcAft>
                <a:spcPts val="2250"/>
              </a:spcAft>
              <a:buNone/>
            </a:pPr>
            <a:r>
              <a:rPr lang="en-US" sz="900" b="0" i="0" dirty="0">
                <a:effectLst/>
                <a:latin typeface="Inter"/>
              </a:rPr>
              <a:t>Testing every ray against every object is </a:t>
            </a:r>
            <a:r>
              <a:rPr lang="en-US" sz="900" b="0" i="0" dirty="0">
                <a:solidFill>
                  <a:srgbClr val="667EEA"/>
                </a:solidFill>
                <a:effectLst/>
                <a:latin typeface="Inter"/>
              </a:rPr>
              <a:t>O(n)</a:t>
            </a:r>
            <a:r>
              <a:rPr lang="en-US" sz="900" b="0" i="0" dirty="0">
                <a:effectLst/>
                <a:latin typeface="Inter"/>
              </a:rPr>
              <a:t> per ray - too slow for complex scenes with millions of triangles.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326BA-49DB-18DF-FF3E-1EA727F8D42B}"/>
              </a:ext>
            </a:extLst>
          </p:cNvPr>
          <p:cNvSpPr txBox="1"/>
          <p:nvPr/>
        </p:nvSpPr>
        <p:spPr>
          <a:xfrm>
            <a:off x="547253" y="1726558"/>
            <a:ext cx="344360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900" b="1" dirty="0">
                <a:solidFill>
                  <a:srgbClr val="667EEA"/>
                </a:solidFill>
                <a:latin typeface="Inter"/>
              </a:rPr>
              <a:t>The Solution: BVH</a:t>
            </a:r>
            <a:endParaRPr lang="en-US" sz="900" dirty="0">
              <a:latin typeface="Inter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Inter"/>
              </a:rPr>
              <a:t>Bounding Volume Hierarchy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Inter"/>
              </a:rPr>
              <a:t>Tree of Axis-Aligned Bounding Boxes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Inter"/>
              </a:rPr>
              <a:t>O(log n) intersection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Inter"/>
              </a:rPr>
              <a:t>Surface Area Heuristic for splits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7B3175-DDF8-33B0-8C54-9F7D7309E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497" y="531898"/>
            <a:ext cx="2140779" cy="132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52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C618C-E625-9777-714F-6E58A22B4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0751231-C172-FC7F-BD8C-D9BA0870ABC8}"/>
              </a:ext>
            </a:extLst>
          </p:cNvPr>
          <p:cNvGrpSpPr/>
          <p:nvPr/>
        </p:nvGrpSpPr>
        <p:grpSpPr>
          <a:xfrm>
            <a:off x="1916149" y="32676"/>
            <a:ext cx="2074710" cy="307777"/>
            <a:chOff x="0" y="1788"/>
            <a:chExt cx="2432374" cy="3042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E2D4768-5B2A-6222-FB2A-D0854F417A17}"/>
                </a:ext>
              </a:extLst>
            </p:cNvPr>
            <p:cNvSpPr/>
            <p:nvPr/>
          </p:nvSpPr>
          <p:spPr>
            <a:xfrm>
              <a:off x="0" y="1788"/>
              <a:ext cx="2432374" cy="3042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PK"/>
            </a:p>
          </p:txBody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5E644F86-92D7-8D32-2480-617DD3203E3C}"/>
                </a:ext>
              </a:extLst>
            </p:cNvPr>
            <p:cNvSpPr txBox="1"/>
            <p:nvPr/>
          </p:nvSpPr>
          <p:spPr>
            <a:xfrm>
              <a:off x="14850" y="16638"/>
              <a:ext cx="2402675" cy="274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b="1" i="1" u="none" kern="1200" dirty="0">
                  <a:latin typeface="Helvitica"/>
                </a:rPr>
                <a:t>Optimization Techniques</a:t>
              </a:r>
              <a:endParaRPr lang="en-DE" sz="1100" b="1" i="1" u="none" kern="1200" dirty="0">
                <a:latin typeface="Helvitic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B2E75A5-2D75-C51B-7375-68B259569C9F}"/>
              </a:ext>
            </a:extLst>
          </p:cNvPr>
          <p:cNvSpPr txBox="1"/>
          <p:nvPr/>
        </p:nvSpPr>
        <p:spPr>
          <a:xfrm>
            <a:off x="584887" y="781354"/>
            <a:ext cx="2074711" cy="92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en-US" sz="900" b="1" i="0" dirty="0">
                <a:solidFill>
                  <a:srgbClr val="667EEA"/>
                </a:solidFill>
                <a:effectLst/>
                <a:latin typeface="Inter"/>
              </a:rPr>
              <a:t>Multi-threading (OpenMP)</a:t>
            </a:r>
          </a:p>
          <a:p>
            <a:pPr algn="l">
              <a:buNone/>
            </a:pPr>
            <a:r>
              <a:rPr lang="en-US" sz="900" b="0" i="0" dirty="0">
                <a:effectLst/>
                <a:latin typeface="Inter"/>
              </a:rPr>
              <a:t>Tile-based rendering with dynamic scheduling. Each thread renders independent 32x32 pixel tiles for cache efficiency.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3CAB11-80A5-8038-D433-343D7BB7BC4A}"/>
              </a:ext>
            </a:extLst>
          </p:cNvPr>
          <p:cNvSpPr txBox="1"/>
          <p:nvPr/>
        </p:nvSpPr>
        <p:spPr>
          <a:xfrm>
            <a:off x="547253" y="1721478"/>
            <a:ext cx="3443606" cy="648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en-US" sz="900" b="1" i="0" dirty="0">
                <a:solidFill>
                  <a:srgbClr val="667EEA"/>
                </a:solidFill>
                <a:effectLst/>
                <a:latin typeface="Inter"/>
              </a:rPr>
              <a:t>AI Denoising (Intel OIDN)</a:t>
            </a:r>
          </a:p>
          <a:p>
            <a:pPr algn="l">
              <a:buNone/>
            </a:pPr>
            <a:r>
              <a:rPr lang="en-US" sz="900" b="0" i="0" dirty="0">
                <a:effectLst/>
                <a:latin typeface="Inter"/>
              </a:rPr>
              <a:t>Machine learning-based denoising produces clean images with far fewer samples. Reduces render time by 10x.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A71023-AB45-408C-01EE-11E743CB1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665" y="640265"/>
            <a:ext cx="1103128" cy="492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675AB2-97A6-D7D1-F1DA-9C9092066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665" y="1197514"/>
            <a:ext cx="1103129" cy="4925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2FC4FD-F8F7-4AFA-535D-C22A29880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665" y="1754763"/>
            <a:ext cx="1103129" cy="4925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D689A8-45FD-71F2-6065-8378ED37F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9665" y="2312012"/>
            <a:ext cx="1103129" cy="49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38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1830</TotalTime>
  <Words>674</Words>
  <Application>Microsoft Office PowerPoint</Application>
  <PresentationFormat>Custom</PresentationFormat>
  <Paragraphs>122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Corbel</vt:lpstr>
      <vt:lpstr>Helvetica</vt:lpstr>
      <vt:lpstr>Helvetica Neue</vt:lpstr>
      <vt:lpstr>Helvitica</vt:lpstr>
      <vt:lpstr>Inter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Chaithra Umesh</dc:creator>
  <cp:lastModifiedBy>Shahman Butt</cp:lastModifiedBy>
  <cp:revision>44</cp:revision>
  <dcterms:created xsi:type="dcterms:W3CDTF">2025-10-16T11:54:56Z</dcterms:created>
  <dcterms:modified xsi:type="dcterms:W3CDTF">2026-01-29T08:06:17Z</dcterms:modified>
</cp:coreProperties>
</file>